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6" r:id="rId3"/>
    <p:sldId id="257" r:id="rId4"/>
    <p:sldId id="258" r:id="rId5"/>
    <p:sldId id="269"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914"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487F8-BB86-447E-B144-F13558E48DBF}" type="datetimeFigureOut">
              <a:rPr lang="en-IN" smtClean="0"/>
              <a:t>29-04-2022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6A0924-4197-4957-B565-A66D4A137C4C}" type="slidenum">
              <a:rPr lang="en-IN" smtClean="0"/>
              <a:t>‹#›</a:t>
            </a:fld>
            <a:endParaRPr lang="en-IN"/>
          </a:p>
        </p:txBody>
      </p:sp>
    </p:spTree>
    <p:extLst>
      <p:ext uri="{BB962C8B-B14F-4D97-AF65-F5344CB8AC3E}">
        <p14:creationId xmlns:p14="http://schemas.microsoft.com/office/powerpoint/2010/main" val="239698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08A475-51A5-4C4C-87AD-212EC4EAD886}"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AC0C6-B666-4533-A09E-F858C902C790}"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BA061-88F6-41B0-B3F1-D632093A5DB7}"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70C67-D68A-475D-BAC2-1E5A0E359952}"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B4441-F8A4-4130-8409-A5B18E1F24A5}"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82483-D904-497A-A5D5-23611E9AF1D0}"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Department of Electronics and Communication, URCW</a:t>
            </a:r>
            <a:endParaRPr lang="en-US"/>
          </a:p>
        </p:txBody>
      </p:sp>
      <p:sp>
        <p:nvSpPr>
          <p:cNvPr id="7" name="Slide Number Placeholder 6"/>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0BD1A-F241-42F5-9B6A-1F3AF895F4D0}" type="datetime1">
              <a:rPr lang="en-US" smtClean="0"/>
              <a:t>4/29/2022</a:t>
            </a:fld>
            <a:endParaRPr lang="en-US"/>
          </a:p>
        </p:txBody>
      </p:sp>
      <p:sp>
        <p:nvSpPr>
          <p:cNvPr id="8" name="Footer Placeholder 7"/>
          <p:cNvSpPr>
            <a:spLocks noGrp="1"/>
          </p:cNvSpPr>
          <p:nvPr>
            <p:ph type="ftr" sz="quarter" idx="11"/>
          </p:nvPr>
        </p:nvSpPr>
        <p:spPr/>
        <p:txBody>
          <a:bodyPr/>
          <a:lstStyle/>
          <a:p>
            <a:r>
              <a:rPr lang="en-US" smtClean="0"/>
              <a:t>Department of Electronics and Communication, URCW</a:t>
            </a:r>
            <a:endParaRPr lang="en-US"/>
          </a:p>
        </p:txBody>
      </p:sp>
      <p:sp>
        <p:nvSpPr>
          <p:cNvPr id="9" name="Slide Number Placeholder 8"/>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CB267-25DF-41EB-9F54-056CA8488F1F}" type="datetime1">
              <a:rPr lang="en-US" smtClean="0"/>
              <a:t>4/29/2022</a:t>
            </a:fld>
            <a:endParaRPr lang="en-US"/>
          </a:p>
        </p:txBody>
      </p:sp>
      <p:sp>
        <p:nvSpPr>
          <p:cNvPr id="4" name="Footer Placeholder 3"/>
          <p:cNvSpPr>
            <a:spLocks noGrp="1"/>
          </p:cNvSpPr>
          <p:nvPr>
            <p:ph type="ftr" sz="quarter" idx="11"/>
          </p:nvPr>
        </p:nvSpPr>
        <p:spPr/>
        <p:txBody>
          <a:bodyPr/>
          <a:lstStyle/>
          <a:p>
            <a:r>
              <a:rPr lang="en-US" smtClean="0"/>
              <a:t>Department of Electronics and Communication, URCW</a:t>
            </a:r>
            <a:endParaRPr lang="en-US"/>
          </a:p>
        </p:txBody>
      </p:sp>
      <p:sp>
        <p:nvSpPr>
          <p:cNvPr id="5" name="Slide Number Placeholder 4"/>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C661C-AD20-496D-8A1C-6318720400DA}" type="datetime1">
              <a:rPr lang="en-US" smtClean="0"/>
              <a:t>4/29/2022</a:t>
            </a:fld>
            <a:endParaRPr lang="en-US"/>
          </a:p>
        </p:txBody>
      </p:sp>
      <p:sp>
        <p:nvSpPr>
          <p:cNvPr id="3" name="Footer Placeholder 2"/>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D3445-A161-495E-826D-5C505B3DDB7D}"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Department of Electronics and Communication, URCW</a:t>
            </a:r>
            <a:endParaRPr lang="en-US"/>
          </a:p>
        </p:txBody>
      </p:sp>
      <p:sp>
        <p:nvSpPr>
          <p:cNvPr id="7" name="Slide Number Placeholder 6"/>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7E2ED-B9E0-4C82-8604-F4D3F18B2020}"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Department of Electronics and Communication, URCW</a:t>
            </a:r>
            <a:endParaRPr lang="en-US"/>
          </a:p>
        </p:txBody>
      </p:sp>
      <p:sp>
        <p:nvSpPr>
          <p:cNvPr id="7" name="Slide Number Placeholder 6"/>
          <p:cNvSpPr>
            <a:spLocks noGrp="1"/>
          </p:cNvSpPr>
          <p:nvPr>
            <p:ph type="sldNum" sz="quarter" idx="12"/>
          </p:nvPr>
        </p:nvSpPr>
        <p:spPr/>
        <p:txBody>
          <a:bodyPr/>
          <a:lstStyle/>
          <a:p>
            <a:fld id="{0863030A-616B-42A3-8E5E-70586AAE1B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D156D-A72F-470D-80B3-F084E394865D}" type="datetime1">
              <a:rPr lang="en-US" smtClean="0"/>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Department of Electronics and Communication, URCW</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3030A-616B-42A3-8E5E-70586AAE1B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solidFill>
                  <a:srgbClr val="C00000"/>
                </a:solidFill>
              </a:rPr>
              <a:t>  </a:t>
            </a:r>
            <a:r>
              <a:rPr lang="en-IN" sz="2700" b="1" dirty="0" err="1" smtClean="0">
                <a:solidFill>
                  <a:srgbClr val="C00000"/>
                </a:solidFill>
              </a:rPr>
              <a:t>Dr</a:t>
            </a:r>
            <a:r>
              <a:rPr lang="en-IN" sz="2700" b="1" dirty="0" err="1">
                <a:solidFill>
                  <a:srgbClr val="C00000"/>
                </a:solidFill>
              </a:rPr>
              <a:t>.</a:t>
            </a:r>
            <a:r>
              <a:rPr lang="en-IN" sz="2700" b="1" dirty="0">
                <a:solidFill>
                  <a:srgbClr val="C00000"/>
                </a:solidFill>
              </a:rPr>
              <a:t> </a:t>
            </a:r>
            <a:r>
              <a:rPr lang="en-IN" sz="2700" b="1" dirty="0" err="1">
                <a:solidFill>
                  <a:srgbClr val="C00000"/>
                </a:solidFill>
              </a:rPr>
              <a:t>Umayal</a:t>
            </a:r>
            <a:r>
              <a:rPr lang="en-IN" sz="2700" b="1" dirty="0">
                <a:solidFill>
                  <a:srgbClr val="C00000"/>
                </a:solidFill>
              </a:rPr>
              <a:t> </a:t>
            </a:r>
            <a:r>
              <a:rPr lang="en-IN" sz="2700" b="1" dirty="0" err="1">
                <a:solidFill>
                  <a:srgbClr val="C00000"/>
                </a:solidFill>
              </a:rPr>
              <a:t>Ramanathan</a:t>
            </a:r>
            <a:r>
              <a:rPr lang="en-IN" sz="2700" b="1" dirty="0">
                <a:solidFill>
                  <a:srgbClr val="C00000"/>
                </a:solidFill>
              </a:rPr>
              <a:t> College for Women, </a:t>
            </a:r>
            <a:r>
              <a:rPr lang="en-IN" sz="2700" b="1" dirty="0" err="1">
                <a:solidFill>
                  <a:srgbClr val="C00000"/>
                </a:solidFill>
              </a:rPr>
              <a:t>Karaikudi</a:t>
            </a:r>
            <a:r>
              <a:rPr lang="en-IN" sz="2700" b="1" dirty="0">
                <a:solidFill>
                  <a:srgbClr val="C00000"/>
                </a:solidFill>
              </a:rPr>
              <a:t>.</a:t>
            </a:r>
            <a:r>
              <a:rPr lang="en-IN" sz="3200" b="1" dirty="0">
                <a:solidFill>
                  <a:srgbClr val="C00000"/>
                </a:solidFill>
              </a:rPr>
              <a:t/>
            </a:r>
            <a:br>
              <a:rPr lang="en-IN" sz="3200" b="1" dirty="0">
                <a:solidFill>
                  <a:srgbClr val="C00000"/>
                </a:solidFill>
              </a:rPr>
            </a:br>
            <a:r>
              <a:rPr lang="en-IN" sz="2400" b="1" dirty="0">
                <a:solidFill>
                  <a:srgbClr val="C00000"/>
                </a:solidFill>
              </a:rPr>
              <a:t>Accredited with B+ Grade by NAAC</a:t>
            </a:r>
            <a:br>
              <a:rPr lang="en-IN" sz="2400" b="1" dirty="0">
                <a:solidFill>
                  <a:srgbClr val="C00000"/>
                </a:solidFill>
              </a:rPr>
            </a:br>
            <a:r>
              <a:rPr lang="en-IN" sz="2400" b="1" dirty="0">
                <a:solidFill>
                  <a:srgbClr val="C00000"/>
                </a:solidFill>
              </a:rPr>
              <a:t>Affiliated to </a:t>
            </a:r>
            <a:r>
              <a:rPr lang="en-IN" sz="2400" b="1" dirty="0" err="1">
                <a:solidFill>
                  <a:srgbClr val="C00000"/>
                </a:solidFill>
              </a:rPr>
              <a:t>Alagappa</a:t>
            </a:r>
            <a:r>
              <a:rPr lang="en-IN" sz="2400" b="1" dirty="0">
                <a:solidFill>
                  <a:srgbClr val="C00000"/>
                </a:solidFill>
              </a:rPr>
              <a:t> University</a:t>
            </a:r>
            <a:endParaRPr lang="en-IN"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solidFill>
                  <a:srgbClr val="006600"/>
                </a:solidFill>
              </a:rPr>
              <a:t>Class: III B.Sc., Electronics and Communication</a:t>
            </a:r>
          </a:p>
          <a:p>
            <a:pPr marL="0" indent="0" algn="ctr">
              <a:buNone/>
            </a:pPr>
            <a:r>
              <a:rPr lang="en-US" b="1" dirty="0" smtClean="0">
                <a:solidFill>
                  <a:srgbClr val="006600"/>
                </a:solidFill>
              </a:rPr>
              <a:t>7BEC5C1C</a:t>
            </a:r>
            <a:endParaRPr lang="en-IN" dirty="0" smtClean="0">
              <a:solidFill>
                <a:srgbClr val="006600"/>
              </a:solidFill>
            </a:endParaRPr>
          </a:p>
          <a:p>
            <a:pPr marL="0" indent="0" algn="ctr">
              <a:buNone/>
            </a:pPr>
            <a:r>
              <a:rPr lang="en-IN" b="1" dirty="0" smtClean="0">
                <a:solidFill>
                  <a:srgbClr val="006600"/>
                </a:solidFill>
              </a:rPr>
              <a:t>Optical Communication</a:t>
            </a:r>
            <a:endParaRPr lang="en-IN" dirty="0">
              <a:solidFill>
                <a:srgbClr val="006600"/>
              </a:solidFill>
            </a:endParaRPr>
          </a:p>
          <a:p>
            <a:pPr marL="0" indent="0" algn="ctr">
              <a:buNone/>
            </a:pPr>
            <a:endParaRPr lang="en-IN" dirty="0" smtClean="0"/>
          </a:p>
          <a:p>
            <a:pPr marL="0" indent="0" algn="ctr">
              <a:buNone/>
            </a:pPr>
            <a:endParaRPr lang="en-IN" dirty="0"/>
          </a:p>
          <a:p>
            <a:pPr marL="0" indent="0" algn="r">
              <a:buNone/>
            </a:pPr>
            <a:r>
              <a:rPr lang="en-IN" b="1" dirty="0" err="1" smtClean="0">
                <a:solidFill>
                  <a:srgbClr val="C00000"/>
                </a:solidFill>
              </a:rPr>
              <a:t>Dr.</a:t>
            </a:r>
            <a:r>
              <a:rPr lang="en-IN" b="1" dirty="0" smtClean="0">
                <a:solidFill>
                  <a:srgbClr val="C00000"/>
                </a:solidFill>
              </a:rPr>
              <a:t> </a:t>
            </a:r>
            <a:r>
              <a:rPr lang="en-IN" b="1" dirty="0" err="1" smtClean="0">
                <a:solidFill>
                  <a:srgbClr val="C00000"/>
                </a:solidFill>
              </a:rPr>
              <a:t>K.Punitha</a:t>
            </a:r>
            <a:endParaRPr lang="en-IN" b="1" dirty="0" smtClean="0">
              <a:solidFill>
                <a:srgbClr val="C00000"/>
              </a:solidFill>
            </a:endParaRPr>
          </a:p>
          <a:p>
            <a:pPr marL="0" indent="0" algn="r">
              <a:buNone/>
            </a:pPr>
            <a:r>
              <a:rPr lang="en-IN" b="1" dirty="0" smtClean="0">
                <a:solidFill>
                  <a:srgbClr val="C00000"/>
                </a:solidFill>
              </a:rPr>
              <a:t>Assistant Professor,</a:t>
            </a:r>
          </a:p>
          <a:p>
            <a:pPr marL="0" indent="0" algn="r">
              <a:buNone/>
            </a:pPr>
            <a:r>
              <a:rPr lang="en-IN" b="1" dirty="0" smtClean="0">
                <a:solidFill>
                  <a:srgbClr val="C00000"/>
                </a:solidFill>
              </a:rPr>
              <a:t>Department of Physics &amp; EC</a:t>
            </a:r>
          </a:p>
          <a:p>
            <a:pPr marL="0" indent="0" algn="r">
              <a:buNone/>
            </a:pPr>
            <a:r>
              <a:rPr lang="en-IN" b="1" dirty="0" err="1" smtClean="0">
                <a:solidFill>
                  <a:srgbClr val="C00000"/>
                </a:solidFill>
              </a:rPr>
              <a:t>Dr.</a:t>
            </a:r>
            <a:r>
              <a:rPr lang="en-IN" b="1" dirty="0" smtClean="0">
                <a:solidFill>
                  <a:srgbClr val="C00000"/>
                </a:solidFill>
              </a:rPr>
              <a:t> URCW</a:t>
            </a:r>
            <a:endParaRPr lang="en-IN" b="1" dirty="0">
              <a:solidFill>
                <a:srgbClr val="C00000"/>
              </a:solidFill>
            </a:endParaRPr>
          </a:p>
        </p:txBody>
      </p:sp>
      <p:pic>
        <p:nvPicPr>
          <p:cNvPr id="14" name="Picture 1" descr="C:\Users\avinesh\Pictures\URCW.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116"/>
            <a:ext cx="836901" cy="760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US" smtClean="0"/>
              <a:t>Department of Electronics and Communication, URCW</a:t>
            </a:r>
            <a:endParaRPr lang="en-US"/>
          </a:p>
        </p:txBody>
      </p:sp>
      <p:sp>
        <p:nvSpPr>
          <p:cNvPr id="5" name="Slide Number Placeholder 4"/>
          <p:cNvSpPr>
            <a:spLocks noGrp="1"/>
          </p:cNvSpPr>
          <p:nvPr>
            <p:ph type="sldNum" sz="quarter" idx="12"/>
          </p:nvPr>
        </p:nvSpPr>
        <p:spPr/>
        <p:txBody>
          <a:bodyPr/>
          <a:lstStyle/>
          <a:p>
            <a:fld id="{0863030A-616B-42A3-8E5E-70586AAE1BE7}" type="slidenum">
              <a:rPr lang="en-US" smtClean="0"/>
              <a:pPr/>
              <a:t>1</a:t>
            </a:fld>
            <a:endParaRPr lang="en-US"/>
          </a:p>
        </p:txBody>
      </p:sp>
    </p:spTree>
    <p:extLst>
      <p:ext uri="{BB962C8B-B14F-4D97-AF65-F5344CB8AC3E}">
        <p14:creationId xmlns:p14="http://schemas.microsoft.com/office/powerpoint/2010/main" val="2950355739"/>
      </p:ext>
    </p:extLst>
  </p:cSld>
  <p:clrMapOvr>
    <a:masterClrMapping/>
  </p:clrMapOvr>
  <mc:AlternateContent xmlns:mc="http://schemas.openxmlformats.org/markup-compatibility/2006" xmlns:p14="http://schemas.microsoft.com/office/powerpoint/2010/main">
    <mc:Choice Requires="p14">
      <p:transition spd="slow" p14:dur="2000" advTm="47571"/>
    </mc:Choice>
    <mc:Fallback xmlns="">
      <p:transition spd="slow" advTm="4757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normAutofit/>
          </a:bodyPr>
          <a:lstStyle/>
          <a:p>
            <a:pPr algn="just">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pic>
        <p:nvPicPr>
          <p:cNvPr id="1031" name="Picture 7" descr="E:\Dr. K. Punitha\URCW\2020-2021\THEORY\Figures\Single mode and multimode fiber 5.jpg"/>
          <p:cNvPicPr>
            <a:picLocks noChangeAspect="1" noChangeArrowheads="1"/>
          </p:cNvPicPr>
          <p:nvPr/>
        </p:nvPicPr>
        <p:blipFill>
          <a:blip r:embed="rId2"/>
          <a:srcRect/>
          <a:stretch>
            <a:fillRect/>
          </a:stretch>
        </p:blipFill>
        <p:spPr bwMode="auto">
          <a:xfrm>
            <a:off x="255138" y="571480"/>
            <a:ext cx="8674580" cy="3571886"/>
          </a:xfrm>
          <a:prstGeom prst="rect">
            <a:avLst/>
          </a:prstGeom>
          <a:noFill/>
        </p:spPr>
      </p:pic>
      <p:pic>
        <p:nvPicPr>
          <p:cNvPr id="9" name="Picture 3"/>
          <p:cNvPicPr>
            <a:picLocks noChangeAspect="1" noChangeArrowheads="1"/>
          </p:cNvPicPr>
          <p:nvPr/>
        </p:nvPicPr>
        <p:blipFill>
          <a:blip r:embed="rId3"/>
          <a:srcRect/>
          <a:stretch>
            <a:fillRect/>
          </a:stretch>
        </p:blipFill>
        <p:spPr bwMode="auto">
          <a:xfrm>
            <a:off x="928662" y="4429132"/>
            <a:ext cx="7379420" cy="1643074"/>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429684" cy="6143668"/>
          </a:xfrm>
        </p:spPr>
        <p:txBody>
          <a:bodyPr>
            <a:normAutofit/>
          </a:bodyPr>
          <a:lstStyle/>
          <a:p>
            <a:pPr algn="just">
              <a:buNone/>
            </a:pPr>
            <a:r>
              <a:rPr lang="en-US" sz="2000" dirty="0" smtClean="0">
                <a:solidFill>
                  <a:srgbClr val="C00000"/>
                </a:solidFill>
                <a:latin typeface="Arial" pitchFamily="34" charset="0"/>
                <a:cs typeface="Arial" pitchFamily="34" charset="0"/>
              </a:rPr>
              <a:t>STEP INDEX FIBRE:</a:t>
            </a:r>
          </a:p>
          <a:p>
            <a:pPr algn="just">
              <a:buFont typeface="Wingdings" pitchFamily="2" charset="2"/>
              <a:buChar char="Ø"/>
            </a:pPr>
            <a:r>
              <a:rPr lang="en-US" sz="2000" dirty="0" smtClean="0">
                <a:solidFill>
                  <a:srgbClr val="0000FF"/>
                </a:solidFill>
                <a:latin typeface="Arial" pitchFamily="34" charset="0"/>
                <a:cs typeface="Arial" pitchFamily="34" charset="0"/>
              </a:rPr>
              <a:t>The core of the optical fibre has uniform refractive index n1 and the cladding also has uniform refractive index n2 where, n1 &gt; n2. Let a and b the radii of core and cladding respectively.</a:t>
            </a:r>
          </a:p>
          <a:p>
            <a:pPr algn="just">
              <a:buFont typeface="Wingdings" pitchFamily="2" charset="2"/>
              <a:buChar char="Ø"/>
            </a:pPr>
            <a:r>
              <a:rPr lang="en-US" sz="2000" dirty="0" smtClean="0">
                <a:solidFill>
                  <a:srgbClr val="0000FF"/>
                </a:solidFill>
                <a:latin typeface="Arial" pitchFamily="34" charset="0"/>
                <a:cs typeface="Arial" pitchFamily="34" charset="0"/>
              </a:rPr>
              <a:t>The refractive index changes abruptly at the core-cladding interface and the refractive index profile is in the shape of a step. Hence, this fibre is called “step index fibre”. </a:t>
            </a:r>
          </a:p>
          <a:p>
            <a:pPr algn="just">
              <a:buFont typeface="Wingdings" pitchFamily="2" charset="2"/>
              <a:buChar char="Ø"/>
            </a:pPr>
            <a:r>
              <a:rPr lang="en-US" sz="2000" dirty="0" smtClean="0">
                <a:solidFill>
                  <a:srgbClr val="0000FF"/>
                </a:solidFill>
                <a:latin typeface="Arial" pitchFamily="34" charset="0"/>
                <a:cs typeface="Arial" pitchFamily="34" charset="0"/>
              </a:rPr>
              <a:t>The two rays travel with different path lengths and emerge out at different times. It means that an input pulse gets broadened. This is called intermodal dispersion. </a:t>
            </a:r>
          </a:p>
          <a:p>
            <a:pPr algn="just">
              <a:buFont typeface="Wingdings" pitchFamily="2" charset="2"/>
              <a:buChar char="Ø"/>
            </a:pPr>
            <a:r>
              <a:rPr lang="en-US" sz="2000" dirty="0" smtClean="0">
                <a:solidFill>
                  <a:srgbClr val="0000FF"/>
                </a:solidFill>
                <a:latin typeface="Arial" pitchFamily="34" charset="0"/>
                <a:cs typeface="Arial" pitchFamily="34" charset="0"/>
              </a:rPr>
              <a:t>Intermodal dispersion imposes limitation on the separation between pulses thereby reducing the transmission rate and capacity. </a:t>
            </a:r>
          </a:p>
          <a:p>
            <a:pPr algn="just">
              <a:buFont typeface="Wingdings" pitchFamily="2" charset="2"/>
              <a:buChar char="Ø"/>
            </a:pPr>
            <a:endParaRPr lang="en-US" sz="2000" dirty="0" smtClean="0">
              <a:solidFill>
                <a:srgbClr val="0000FF"/>
              </a:solidFill>
              <a:latin typeface="Arial" pitchFamily="34" charset="0"/>
              <a:cs typeface="Arial" pitchFamily="34" charset="0"/>
            </a:endParaRPr>
          </a:p>
          <a:p>
            <a:pPr algn="just">
              <a:buFont typeface="Wingdings" pitchFamily="2" charset="2"/>
              <a:buChar char="Ø"/>
            </a:pPr>
            <a:endParaRPr lang="en-US" sz="2000" dirty="0">
              <a:solidFill>
                <a:srgbClr val="0000FF"/>
              </a:solidFill>
              <a:latin typeface="Arial" pitchFamily="34" charset="0"/>
              <a:cs typeface="Arial" pitchFamily="34" charset="0"/>
            </a:endParaRPr>
          </a:p>
        </p:txBody>
      </p:sp>
      <p:pic>
        <p:nvPicPr>
          <p:cNvPr id="2052" name="Picture 4"/>
          <p:cNvPicPr>
            <a:picLocks noChangeAspect="1" noChangeArrowheads="1"/>
          </p:cNvPicPr>
          <p:nvPr/>
        </p:nvPicPr>
        <p:blipFill>
          <a:blip r:embed="rId2"/>
          <a:srcRect/>
          <a:stretch>
            <a:fillRect/>
          </a:stretch>
        </p:blipFill>
        <p:spPr bwMode="auto">
          <a:xfrm>
            <a:off x="1285852" y="4572008"/>
            <a:ext cx="6868589" cy="1643074"/>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501122" cy="6000792"/>
          </a:xfrm>
        </p:spPr>
        <p:txBody>
          <a:bodyPr>
            <a:normAutofit/>
          </a:bodyPr>
          <a:lstStyle/>
          <a:p>
            <a:pPr algn="just">
              <a:buNone/>
            </a:pPr>
            <a:r>
              <a:rPr lang="en-US" sz="2000" dirty="0" smtClean="0">
                <a:solidFill>
                  <a:srgbClr val="C00000"/>
                </a:solidFill>
                <a:latin typeface="Arial" pitchFamily="34" charset="0"/>
                <a:cs typeface="Arial" pitchFamily="34" charset="0"/>
              </a:rPr>
              <a:t>GRADED INDEX FIBRE:</a:t>
            </a:r>
          </a:p>
          <a:p>
            <a:pPr algn="just">
              <a:buFont typeface="Wingdings" pitchFamily="2" charset="2"/>
              <a:buChar char="Ø"/>
            </a:pPr>
            <a:r>
              <a:rPr lang="en-US" sz="2000" dirty="0" smtClean="0">
                <a:solidFill>
                  <a:srgbClr val="0000FF"/>
                </a:solidFill>
                <a:latin typeface="Arial" pitchFamily="34" charset="0"/>
                <a:cs typeface="Arial" pitchFamily="34" charset="0"/>
              </a:rPr>
              <a:t>If the core has a non-uniform refractive index that gradually decreases from the centre towards the core-cladding interface, the fibre is called “graded index fibre”.</a:t>
            </a:r>
          </a:p>
          <a:p>
            <a:pPr algn="just">
              <a:buFont typeface="Wingdings" pitchFamily="2" charset="2"/>
              <a:buChar char="Ø"/>
            </a:pPr>
            <a:r>
              <a:rPr lang="en-US" sz="2000" dirty="0" smtClean="0">
                <a:solidFill>
                  <a:srgbClr val="0000FF"/>
                </a:solidFill>
                <a:latin typeface="Arial" pitchFamily="34" charset="0"/>
                <a:cs typeface="Arial" pitchFamily="34" charset="0"/>
              </a:rPr>
              <a:t>It is obvious from the figure that the ray is continuously bent and travels a periodic path along the axis. The rays entering at different angles follow different paths with the same period both in space and time.</a:t>
            </a:r>
          </a:p>
          <a:p>
            <a:pPr algn="just">
              <a:buFont typeface="Wingdings" pitchFamily="2" charset="2"/>
              <a:buChar char="Ø"/>
            </a:pPr>
            <a:r>
              <a:rPr lang="en-US" sz="2000" dirty="0" smtClean="0">
                <a:solidFill>
                  <a:srgbClr val="0000FF"/>
                </a:solidFill>
                <a:latin typeface="Arial" pitchFamily="34" charset="0"/>
                <a:cs typeface="Arial" pitchFamily="34" charset="0"/>
              </a:rPr>
              <a:t>There is also a periodic self focusing of the rays. It should be noted that pulse dispersion is less as compared with the step index fibre. Thus, the problem of intermodal dispersion can be overcome using graded index fibre.</a:t>
            </a:r>
            <a:endParaRPr lang="en-US" sz="2000" dirty="0">
              <a:solidFill>
                <a:srgbClr val="0000FF"/>
              </a:solidFill>
              <a:latin typeface="Arial" pitchFamily="34" charset="0"/>
              <a:cs typeface="Arial" pitchFamily="34" charset="0"/>
            </a:endParaRPr>
          </a:p>
        </p:txBody>
      </p:sp>
      <p:pic>
        <p:nvPicPr>
          <p:cNvPr id="3074" name="Picture 2"/>
          <p:cNvPicPr>
            <a:picLocks noChangeAspect="1" noChangeArrowheads="1"/>
          </p:cNvPicPr>
          <p:nvPr/>
        </p:nvPicPr>
        <p:blipFill>
          <a:blip r:embed="rId2"/>
          <a:srcRect/>
          <a:stretch>
            <a:fillRect/>
          </a:stretch>
        </p:blipFill>
        <p:spPr bwMode="auto">
          <a:xfrm>
            <a:off x="1000100" y="4714884"/>
            <a:ext cx="7578864" cy="1643074"/>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lgn="just">
              <a:buNone/>
            </a:pPr>
            <a:r>
              <a:rPr lang="en-US" sz="2000" dirty="0" smtClean="0">
                <a:solidFill>
                  <a:srgbClr val="FF0000"/>
                </a:solidFill>
                <a:latin typeface="Arial" pitchFamily="34" charset="0"/>
                <a:cs typeface="Arial" pitchFamily="34" charset="0"/>
              </a:rPr>
              <a:t>TRANSMISSION OF SIGNAL IN STEP INDEX FIBRE:</a:t>
            </a:r>
          </a:p>
          <a:p>
            <a:pPr algn="just">
              <a:buNone/>
            </a:pPr>
            <a:r>
              <a:rPr lang="en-US" sz="2000" dirty="0" smtClean="0">
                <a:solidFill>
                  <a:srgbClr val="0000FF"/>
                </a:solidFill>
                <a:latin typeface="Arial" pitchFamily="34" charset="0"/>
                <a:cs typeface="Arial" pitchFamily="34" charset="0"/>
              </a:rPr>
              <a:t>Generally, the optical signal is transmitted through the fibre in the digital form, </a:t>
            </a:r>
            <a:r>
              <a:rPr lang="en-US" sz="2000" dirty="0" err="1" smtClean="0">
                <a:solidFill>
                  <a:srgbClr val="0000FF"/>
                </a:solidFill>
                <a:latin typeface="Arial" pitchFamily="34" charset="0"/>
                <a:cs typeface="Arial" pitchFamily="34" charset="0"/>
              </a:rPr>
              <a:t>ie</a:t>
            </a:r>
            <a:r>
              <a:rPr lang="en-US" sz="2000" dirty="0" smtClean="0">
                <a:solidFill>
                  <a:srgbClr val="0000FF"/>
                </a:solidFill>
                <a:latin typeface="Arial" pitchFamily="34" charset="0"/>
                <a:cs typeface="Arial" pitchFamily="34" charset="0"/>
              </a:rPr>
              <a:t>. in the form of 0’s and 1’s. the transmitted optical signal will cross the fibre axis during every reflection at the core cladding interface. The shape of propagation of the optical signal is zigzag manner. Generally, the signal through the fibre is in digital form </a:t>
            </a:r>
            <a:r>
              <a:rPr lang="en-US" sz="2000" dirty="0" err="1" smtClean="0">
                <a:solidFill>
                  <a:srgbClr val="0000FF"/>
                </a:solidFill>
                <a:latin typeface="Arial" pitchFamily="34" charset="0"/>
                <a:cs typeface="Arial" pitchFamily="34" charset="0"/>
              </a:rPr>
              <a:t>ie</a:t>
            </a:r>
            <a:r>
              <a:rPr lang="en-US" sz="2000" dirty="0" smtClean="0">
                <a:solidFill>
                  <a:srgbClr val="0000FF"/>
                </a:solidFill>
                <a:latin typeface="Arial" pitchFamily="34" charset="0"/>
                <a:cs typeface="Arial" pitchFamily="34" charset="0"/>
              </a:rPr>
              <a:t>. in the form of pulses representing 0s and 1s.</a:t>
            </a:r>
          </a:p>
          <a:p>
            <a:pPr algn="just">
              <a:buNone/>
            </a:pPr>
            <a:r>
              <a:rPr lang="en-US" sz="2000" dirty="0" smtClean="0">
                <a:solidFill>
                  <a:srgbClr val="0000FF"/>
                </a:solidFill>
                <a:latin typeface="Arial" pitchFamily="34" charset="0"/>
                <a:cs typeface="Arial" pitchFamily="34" charset="0"/>
              </a:rPr>
              <a:t>In figure, the ray 1 follows the shortest path </a:t>
            </a:r>
            <a:r>
              <a:rPr lang="en-US" sz="2000" dirty="0" err="1" smtClean="0">
                <a:solidFill>
                  <a:srgbClr val="0000FF"/>
                </a:solidFill>
                <a:latin typeface="Arial" pitchFamily="34" charset="0"/>
                <a:cs typeface="Arial" pitchFamily="34" charset="0"/>
              </a:rPr>
              <a:t>ie</a:t>
            </a:r>
            <a:r>
              <a:rPr lang="en-US" sz="2000" dirty="0" smtClean="0">
                <a:solidFill>
                  <a:srgbClr val="0000FF"/>
                </a:solidFill>
                <a:latin typeface="Arial" pitchFamily="34" charset="0"/>
                <a:cs typeface="Arial" pitchFamily="34" charset="0"/>
              </a:rPr>
              <a:t>. it travels along the axis of fibre. The ray 2 follows longer path than ray 2. hence, the two rays reach the receiver end at different times. Therefore, the pulsed signal at the receiver end gets broadened. This is called intermodal </a:t>
            </a:r>
            <a:r>
              <a:rPr lang="en-US" sz="2000" dirty="0" err="1" smtClean="0">
                <a:solidFill>
                  <a:srgbClr val="0000FF"/>
                </a:solidFill>
                <a:latin typeface="Arial" pitchFamily="34" charset="0"/>
                <a:cs typeface="Arial" pitchFamily="34" charset="0"/>
              </a:rPr>
              <a:t>dispesion</a:t>
            </a:r>
            <a:r>
              <a:rPr lang="en-US" sz="2000" dirty="0" smtClean="0">
                <a:solidFill>
                  <a:srgbClr val="0000FF"/>
                </a:solidFill>
                <a:latin typeface="Arial" pitchFamily="34" charset="0"/>
                <a:cs typeface="Arial" pitchFamily="34" charset="0"/>
              </a:rPr>
              <a:t>. This can be overcome in graded index fibre</a:t>
            </a:r>
            <a:r>
              <a:rPr lang="en-US" sz="2000" dirty="0" smtClean="0">
                <a:latin typeface="Arial" pitchFamily="34" charset="0"/>
                <a:cs typeface="Arial" pitchFamily="34" charset="0"/>
              </a:rPr>
              <a:t>.</a:t>
            </a:r>
          </a:p>
          <a:p>
            <a:pPr algn="just">
              <a:buNone/>
            </a:pPr>
            <a:endParaRPr lang="en-US" sz="2000" dirty="0">
              <a:latin typeface="Arial" pitchFamily="34" charset="0"/>
              <a:cs typeface="Arial" pitchFamily="34" charset="0"/>
            </a:endParaRPr>
          </a:p>
        </p:txBody>
      </p:sp>
      <p:pic>
        <p:nvPicPr>
          <p:cNvPr id="4099" name="Picture 3"/>
          <p:cNvPicPr>
            <a:picLocks noChangeAspect="1" noChangeArrowheads="1"/>
          </p:cNvPicPr>
          <p:nvPr/>
        </p:nvPicPr>
        <p:blipFill>
          <a:blip r:embed="rId2"/>
          <a:srcRect/>
          <a:stretch>
            <a:fillRect/>
          </a:stretch>
        </p:blipFill>
        <p:spPr bwMode="auto">
          <a:xfrm>
            <a:off x="1131391" y="4500570"/>
            <a:ext cx="7298261" cy="1714512"/>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normAutofit/>
          </a:bodyPr>
          <a:lstStyle/>
          <a:p>
            <a:pPr algn="just">
              <a:buNone/>
            </a:pPr>
            <a:r>
              <a:rPr lang="en-US" sz="2000" dirty="0" smtClean="0">
                <a:solidFill>
                  <a:schemeClr val="accent6">
                    <a:lumMod val="50000"/>
                  </a:schemeClr>
                </a:solidFill>
                <a:latin typeface="Arial" pitchFamily="34" charset="0"/>
                <a:cs typeface="Arial" pitchFamily="34" charset="0"/>
              </a:rPr>
              <a:t>TRANSMISSION OF SIGNAL IN GRADED INDEX FIBRE:</a:t>
            </a:r>
          </a:p>
          <a:p>
            <a:pPr algn="just">
              <a:buNone/>
            </a:pPr>
            <a:r>
              <a:rPr lang="en-US" sz="2000" dirty="0" smtClean="0">
                <a:solidFill>
                  <a:srgbClr val="0000FF"/>
                </a:solidFill>
                <a:latin typeface="Arial" pitchFamily="34" charset="0"/>
                <a:cs typeface="Arial" pitchFamily="34" charset="0"/>
              </a:rPr>
              <a:t>The shape of the propagation in graded index </a:t>
            </a:r>
            <a:r>
              <a:rPr lang="en-US" sz="2000" dirty="0" err="1" smtClean="0">
                <a:solidFill>
                  <a:srgbClr val="0000FF"/>
                </a:solidFill>
                <a:latin typeface="Arial" pitchFamily="34" charset="0"/>
                <a:cs typeface="Arial" pitchFamily="34" charset="0"/>
              </a:rPr>
              <a:t>fbre</a:t>
            </a:r>
            <a:r>
              <a:rPr lang="en-US" sz="2000" dirty="0" smtClean="0">
                <a:solidFill>
                  <a:srgbClr val="0000FF"/>
                </a:solidFill>
                <a:latin typeface="Arial" pitchFamily="34" charset="0"/>
                <a:cs typeface="Arial" pitchFamily="34" charset="0"/>
              </a:rPr>
              <a:t> is in helical or spiral manner.</a:t>
            </a:r>
          </a:p>
          <a:p>
            <a:pPr algn="just">
              <a:buNone/>
            </a:pPr>
            <a:r>
              <a:rPr lang="en-US" sz="2000" dirty="0" smtClean="0">
                <a:solidFill>
                  <a:srgbClr val="0000FF"/>
                </a:solidFill>
                <a:latin typeface="Arial" pitchFamily="34" charset="0"/>
                <a:cs typeface="Arial" pitchFamily="34" charset="0"/>
              </a:rPr>
              <a:t>The transmitted optical signal will never cross the fibre axis during every reflection at the core cladding interface.</a:t>
            </a:r>
          </a:p>
          <a:p>
            <a:pPr algn="just">
              <a:buNone/>
            </a:pPr>
            <a:r>
              <a:rPr lang="en-US" sz="2000" dirty="0" smtClean="0">
                <a:solidFill>
                  <a:srgbClr val="0000FF"/>
                </a:solidFill>
                <a:latin typeface="Arial" pitchFamily="34" charset="0"/>
                <a:cs typeface="Arial" pitchFamily="34" charset="0"/>
              </a:rPr>
              <a:t>Ray 1 is travelling along the axis of the core and the other ray 2 is travelling away from the axis undergoes refraction and bent. Since, ray 2 is travelling in the lesser refractive index medium, ray 2 moves slightly faster than ray 1. Hence the two rays reach the other end simultaneously. Thus the problem of intermodal dispersion can be overcome.</a:t>
            </a:r>
          </a:p>
          <a:p>
            <a:pPr algn="just">
              <a:buNone/>
            </a:pPr>
            <a:endParaRPr lang="en-US" sz="2000" dirty="0">
              <a:latin typeface="Arial" pitchFamily="34" charset="0"/>
              <a:cs typeface="Arial" pitchFamily="34" charset="0"/>
            </a:endParaRPr>
          </a:p>
        </p:txBody>
      </p:sp>
      <p:pic>
        <p:nvPicPr>
          <p:cNvPr id="5122" name="Picture 2"/>
          <p:cNvPicPr>
            <a:picLocks noChangeAspect="1" noChangeArrowheads="1"/>
          </p:cNvPicPr>
          <p:nvPr/>
        </p:nvPicPr>
        <p:blipFill>
          <a:blip r:embed="rId2"/>
          <a:srcRect/>
          <a:stretch>
            <a:fillRect/>
          </a:stretch>
        </p:blipFill>
        <p:spPr bwMode="auto">
          <a:xfrm>
            <a:off x="785786" y="4071942"/>
            <a:ext cx="8039278" cy="2000264"/>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143668"/>
          </a:xfrm>
        </p:spPr>
        <p:txBody>
          <a:bodyPr>
            <a:normAutofit/>
          </a:bodyPr>
          <a:lstStyle/>
          <a:p>
            <a:pPr algn="just">
              <a:buNone/>
            </a:pPr>
            <a:r>
              <a:rPr lang="en-US" sz="2000" dirty="0" smtClean="0">
                <a:solidFill>
                  <a:schemeClr val="accent2">
                    <a:lumMod val="50000"/>
                  </a:schemeClr>
                </a:solidFill>
                <a:latin typeface="Arial" pitchFamily="34" charset="0"/>
                <a:cs typeface="Arial" pitchFamily="34" charset="0"/>
              </a:rPr>
              <a:t>TYPES OF MODES</a:t>
            </a:r>
          </a:p>
          <a:p>
            <a:pPr algn="just">
              <a:buFont typeface="Wingdings" pitchFamily="2" charset="2"/>
              <a:buChar char="Ø"/>
            </a:pPr>
            <a:r>
              <a:rPr lang="en-US" sz="2000" dirty="0" smtClean="0">
                <a:solidFill>
                  <a:srgbClr val="0000FF"/>
                </a:solidFill>
                <a:latin typeface="Arial" pitchFamily="34" charset="0"/>
                <a:cs typeface="Arial" pitchFamily="34" charset="0"/>
              </a:rPr>
              <a:t>Guided modes are those with intensity distributions limited to the core and its immediate vicinity. Their field distributions decay exponentially in the cladding. Guided modes normally exhibit rather small propagation losses.</a:t>
            </a:r>
          </a:p>
          <a:p>
            <a:pPr algn="just">
              <a:buFont typeface="Wingdings" pitchFamily="2" charset="2"/>
              <a:buChar char="Ø"/>
            </a:pPr>
            <a:r>
              <a:rPr lang="en-US" sz="2000" dirty="0" smtClean="0">
                <a:solidFill>
                  <a:srgbClr val="0000FF"/>
                </a:solidFill>
                <a:latin typeface="Arial" pitchFamily="34" charset="0"/>
                <a:cs typeface="Arial" pitchFamily="34" charset="0"/>
              </a:rPr>
              <a:t>Leaky modes are those which are concentrated around the core but lose some power into the cladding.</a:t>
            </a:r>
          </a:p>
          <a:p>
            <a:pPr algn="just">
              <a:buFont typeface="Wingdings" pitchFamily="2" charset="2"/>
              <a:buChar char="Ø"/>
            </a:pPr>
            <a:r>
              <a:rPr lang="en-US" sz="2000" dirty="0" smtClean="0">
                <a:solidFill>
                  <a:srgbClr val="0000FF"/>
                </a:solidFill>
                <a:latin typeface="Arial" pitchFamily="34" charset="0"/>
                <a:cs typeface="Arial" pitchFamily="34" charset="0"/>
              </a:rPr>
              <a:t>Cladding modes have intensity distributions that essentially fill the full cladding region, thus also reaching the outer surface of the cladding, where they often experience large power losses. The intensity in the fiber core is substantial for some cladding modes but very small for others.</a:t>
            </a:r>
            <a:endParaRPr lang="en-US" sz="2000" dirty="0">
              <a:solidFill>
                <a:srgbClr val="0000FF"/>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841661">
            <a:off x="245365" y="1585429"/>
            <a:ext cx="5572164" cy="1000132"/>
          </a:xfrm>
        </p:spPr>
        <p:txBody>
          <a:bodyPr>
            <a:normAutofit/>
          </a:bodyPr>
          <a:lstStyle/>
          <a:p>
            <a:r>
              <a:rPr lang="en-US" sz="2400" dirty="0" smtClean="0">
                <a:solidFill>
                  <a:srgbClr val="C00000"/>
                </a:solidFill>
                <a:latin typeface="Arial" pitchFamily="34" charset="0"/>
                <a:cs typeface="Arial" pitchFamily="34" charset="0"/>
              </a:rPr>
              <a:t>Wave propagation in single index fiber and Graded index fiber</a:t>
            </a:r>
            <a:endParaRPr lang="en-US" sz="2400" dirty="0">
              <a:solidFill>
                <a:srgbClr val="C00000"/>
              </a:solidFill>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Department of Electronics and Communication, URCW</a:t>
            </a:r>
            <a:endParaRPr lang="en-US"/>
          </a:p>
        </p:txBody>
      </p:sp>
      <p:pic>
        <p:nvPicPr>
          <p:cNvPr id="1026" name="Picture 2" descr="Principles of Optical Fiber Communic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191" y="3356992"/>
            <a:ext cx="3315097" cy="232551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Optical fiber types and their constructions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650631">
            <a:off x="4612702" y="2058555"/>
            <a:ext cx="3988571" cy="2596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0863030A-616B-42A3-8E5E-70586AAE1BE7}"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lnSpcReduction="10000"/>
          </a:bodyPr>
          <a:lstStyle/>
          <a:p>
            <a:pPr algn="just">
              <a:buNone/>
            </a:pPr>
            <a:r>
              <a:rPr lang="en-US" sz="2000" dirty="0" smtClean="0">
                <a:solidFill>
                  <a:srgbClr val="0000FF"/>
                </a:solidFill>
                <a:latin typeface="Arial" pitchFamily="34" charset="0"/>
                <a:cs typeface="Arial" pitchFamily="34" charset="0"/>
              </a:rPr>
              <a:t>Based on the refractive index of core medium, optical fibers are classified into two categories</a:t>
            </a:r>
          </a:p>
          <a:p>
            <a:pPr algn="just">
              <a:buNone/>
            </a:pP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i</a:t>
            </a:r>
            <a:r>
              <a:rPr lang="en-US" sz="2000" dirty="0" smtClean="0">
                <a:solidFill>
                  <a:srgbClr val="0000FF"/>
                </a:solidFill>
                <a:latin typeface="Arial" pitchFamily="34" charset="0"/>
                <a:cs typeface="Arial" pitchFamily="34" charset="0"/>
              </a:rPr>
              <a:t>. Step index fiber</a:t>
            </a:r>
          </a:p>
          <a:p>
            <a:pPr algn="just">
              <a:buNone/>
            </a:pP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		ii. Graded index fiber</a:t>
            </a:r>
          </a:p>
          <a:p>
            <a:pPr algn="just">
              <a:buNone/>
            </a:pPr>
            <a:r>
              <a:rPr lang="en-US" sz="2000" dirty="0" smtClean="0">
                <a:solidFill>
                  <a:srgbClr val="0000FF"/>
                </a:solidFill>
                <a:latin typeface="Arial" pitchFamily="34" charset="0"/>
                <a:cs typeface="Arial" pitchFamily="34" charset="0"/>
              </a:rPr>
              <a:t>Based on the number of modes of transmission, optical fibers are classified into two categories</a:t>
            </a:r>
          </a:p>
          <a:p>
            <a:pPr algn="just">
              <a:buNone/>
            </a:pP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i</a:t>
            </a:r>
            <a:r>
              <a:rPr lang="en-US" sz="2000" dirty="0" smtClean="0">
                <a:solidFill>
                  <a:srgbClr val="0000FF"/>
                </a:solidFill>
                <a:latin typeface="Arial" pitchFamily="34" charset="0"/>
                <a:cs typeface="Arial" pitchFamily="34" charset="0"/>
              </a:rPr>
              <a:t>. Single mode fiber</a:t>
            </a:r>
          </a:p>
          <a:p>
            <a:pPr algn="just">
              <a:buNone/>
            </a:pP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		ii. Multi mode fiber</a:t>
            </a:r>
          </a:p>
          <a:p>
            <a:pPr algn="just">
              <a:buNone/>
            </a:pPr>
            <a:r>
              <a:rPr lang="en-US" sz="2000" dirty="0" smtClean="0">
                <a:solidFill>
                  <a:srgbClr val="C00000"/>
                </a:solidFill>
                <a:latin typeface="Arial" pitchFamily="34" charset="0"/>
                <a:cs typeface="Arial" pitchFamily="34" charset="0"/>
              </a:rPr>
              <a:t>STEP INDEX FIBER:</a:t>
            </a:r>
          </a:p>
          <a:p>
            <a:pPr algn="just">
              <a:buNone/>
            </a:pPr>
            <a:r>
              <a:rPr lang="en-US" sz="2000" dirty="0" smtClean="0">
                <a:solidFill>
                  <a:srgbClr val="0000FF"/>
                </a:solidFill>
                <a:latin typeface="Arial" pitchFamily="34" charset="0"/>
                <a:cs typeface="Arial" pitchFamily="34" charset="0"/>
              </a:rPr>
              <a:t>In step index fibers, the refractive index of the core medium is uniform  and undergoes an abrupt change at the interface of core and cladding. The diameter of the core is about 10 micrometers in single mode fibre</a:t>
            </a: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and 50 to 200 micrometers in case of multimode fiber.</a:t>
            </a:r>
          </a:p>
          <a:p>
            <a:pPr algn="just">
              <a:buNone/>
            </a:pPr>
            <a:r>
              <a:rPr lang="en-US" sz="2000" dirty="0" smtClean="0">
                <a:solidFill>
                  <a:srgbClr val="0000FF"/>
                </a:solidFill>
                <a:latin typeface="Arial" pitchFamily="34" charset="0"/>
                <a:cs typeface="Arial" pitchFamily="34" charset="0"/>
              </a:rPr>
              <a:t>Wave propagation:</a:t>
            </a:r>
          </a:p>
          <a:p>
            <a:pPr algn="just">
              <a:buNone/>
            </a:pPr>
            <a:r>
              <a:rPr lang="en-US" sz="2000" dirty="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Let us consider a cylindrical fibre with core and cladding. The fiber is placed in the air medium. Let the refractive index of the core be n</a:t>
            </a:r>
            <a:r>
              <a:rPr lang="en-US" sz="2000" baseline="-25000" dirty="0" smtClean="0">
                <a:solidFill>
                  <a:srgbClr val="0000FF"/>
                </a:solidFill>
                <a:latin typeface="Arial" pitchFamily="34" charset="0"/>
                <a:cs typeface="Arial" pitchFamily="34" charset="0"/>
              </a:rPr>
              <a:t>1 </a:t>
            </a:r>
            <a:r>
              <a:rPr lang="en-US" sz="2000" dirty="0" smtClean="0">
                <a:solidFill>
                  <a:srgbClr val="0000FF"/>
                </a:solidFill>
                <a:latin typeface="Arial" pitchFamily="34" charset="0"/>
                <a:cs typeface="Arial" pitchFamily="34" charset="0"/>
              </a:rPr>
              <a:t>and the refractive index of the cladding be n</a:t>
            </a:r>
            <a:r>
              <a:rPr lang="en-US" sz="2000" baseline="-25000" dirty="0" smtClean="0">
                <a:solidFill>
                  <a:srgbClr val="0000FF"/>
                </a:solidFill>
                <a:latin typeface="Arial" pitchFamily="34" charset="0"/>
                <a:cs typeface="Arial" pitchFamily="34" charset="0"/>
              </a:rPr>
              <a:t>2</a:t>
            </a:r>
            <a:r>
              <a:rPr lang="en-US" sz="2000" dirty="0" smtClean="0">
                <a:solidFill>
                  <a:srgbClr val="0000FF"/>
                </a:solidFill>
                <a:latin typeface="Arial" pitchFamily="34" charset="0"/>
                <a:cs typeface="Arial" pitchFamily="34" charset="0"/>
              </a:rPr>
              <a:t>. the refractive index of the air medium is n</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Also FF’ be the fibre axis.</a:t>
            </a:r>
          </a:p>
        </p:txBody>
      </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57158" y="285728"/>
            <a:ext cx="8572560" cy="6072230"/>
          </a:xfrm>
        </p:spPr>
        <p:txBody>
          <a:bodyPr>
            <a:normAutofit/>
          </a:bodyPr>
          <a:lstStyle/>
          <a:p>
            <a:pPr algn="just">
              <a:buNone/>
            </a:pPr>
            <a:r>
              <a:rPr lang="en-US" sz="2000" dirty="0" smtClean="0">
                <a:solidFill>
                  <a:srgbClr val="0000FF"/>
                </a:solidFill>
                <a:latin typeface="Arial" pitchFamily="34" charset="0"/>
                <a:cs typeface="Arial" pitchFamily="34" charset="0"/>
              </a:rPr>
              <a:t>A light ray travels along AO in the air medium and falls on the surface of the core at an angle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with the fibre axis FF’. </a:t>
            </a:r>
          </a:p>
          <a:p>
            <a:pPr algn="just">
              <a:buNone/>
            </a:pPr>
            <a:r>
              <a:rPr lang="en-US" sz="2000" dirty="0" smtClean="0">
                <a:solidFill>
                  <a:srgbClr val="0000FF"/>
                </a:solidFill>
                <a:latin typeface="Arial" pitchFamily="34" charset="0"/>
                <a:cs typeface="Arial" pitchFamily="34" charset="0"/>
              </a:rPr>
              <a:t>OB is the refracted ray in the core medium of refractive index n</a:t>
            </a:r>
            <a:r>
              <a:rPr lang="en-US" sz="2000" baseline="-25000" dirty="0" smtClean="0">
                <a:solidFill>
                  <a:srgbClr val="0000FF"/>
                </a:solidFill>
                <a:latin typeface="Arial" pitchFamily="34" charset="0"/>
                <a:cs typeface="Arial" pitchFamily="34" charset="0"/>
              </a:rPr>
              <a:t>1</a:t>
            </a:r>
            <a:r>
              <a:rPr lang="en-US" sz="2000" dirty="0" smtClean="0">
                <a:solidFill>
                  <a:srgbClr val="0000FF"/>
                </a:solidFill>
                <a:latin typeface="Arial" pitchFamily="34" charset="0"/>
                <a:cs typeface="Arial" pitchFamily="34" charset="0"/>
              </a:rPr>
              <a:t>. The angle of refraction is </a:t>
            </a:r>
            <a:r>
              <a:rPr lang="el-GR" sz="2000" dirty="0" smtClean="0">
                <a:solidFill>
                  <a:srgbClr val="0000FF"/>
                </a:solidFill>
                <a:latin typeface="Arial" pitchFamily="34" charset="0"/>
                <a:cs typeface="Arial" pitchFamily="34" charset="0"/>
              </a:rPr>
              <a:t>θ</a:t>
            </a:r>
            <a:r>
              <a:rPr lang="en-US" sz="2000" baseline="-25000" dirty="0">
                <a:solidFill>
                  <a:srgbClr val="0000FF"/>
                </a:solidFill>
                <a:latin typeface="Arial" pitchFamily="34" charset="0"/>
                <a:cs typeface="Arial" pitchFamily="34" charset="0"/>
              </a:rPr>
              <a:t>1</a:t>
            </a:r>
            <a:r>
              <a:rPr lang="en-US" sz="2000" dirty="0" smtClean="0">
                <a:solidFill>
                  <a:srgbClr val="0000FF"/>
                </a:solidFill>
                <a:latin typeface="Arial" pitchFamily="34" charset="0"/>
                <a:cs typeface="Arial" pitchFamily="34" charset="0"/>
              </a:rPr>
              <a:t>.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1 </a:t>
            </a:r>
            <a:r>
              <a:rPr lang="en-US" sz="2000" dirty="0" smtClean="0">
                <a:solidFill>
                  <a:srgbClr val="0000FF"/>
                </a:solidFill>
                <a:latin typeface="Arial" pitchFamily="34" charset="0"/>
                <a:cs typeface="Arial" pitchFamily="34" charset="0"/>
              </a:rPr>
              <a:t>&lt;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since the core is denser medium. </a:t>
            </a:r>
          </a:p>
          <a:p>
            <a:pPr algn="just">
              <a:buNone/>
            </a:pPr>
            <a:r>
              <a:rPr lang="en-US" sz="2000" dirty="0" smtClean="0">
                <a:solidFill>
                  <a:srgbClr val="0000FF"/>
                </a:solidFill>
                <a:latin typeface="Arial" pitchFamily="34" charset="0"/>
                <a:cs typeface="Arial" pitchFamily="34" charset="0"/>
              </a:rPr>
              <a:t>The refracted ray OB falls on the interface between the core and cladding. OB makes an angle </a:t>
            </a:r>
            <a:r>
              <a:rPr lang="el-GR" sz="2000" dirty="0" smtClean="0">
                <a:solidFill>
                  <a:srgbClr val="0000FF"/>
                </a:solidFill>
                <a:latin typeface="Arial" pitchFamily="34" charset="0"/>
                <a:cs typeface="Arial" pitchFamily="34" charset="0"/>
              </a:rPr>
              <a:t>θ</a:t>
            </a:r>
            <a:r>
              <a:rPr lang="en-US" sz="2000" baseline="-25000" dirty="0">
                <a:solidFill>
                  <a:srgbClr val="0000FF"/>
                </a:solidFill>
                <a:latin typeface="Arial" pitchFamily="34" charset="0"/>
                <a:cs typeface="Arial" pitchFamily="34" charset="0"/>
              </a:rPr>
              <a:t>c</a:t>
            </a:r>
            <a:r>
              <a:rPr lang="en-US" sz="2000" baseline="-25000" dirty="0" smtClean="0">
                <a:solidFill>
                  <a:srgbClr val="0000FF"/>
                </a:solidFill>
                <a:latin typeface="Arial" pitchFamily="34" charset="0"/>
                <a:cs typeface="Arial" pitchFamily="34" charset="0"/>
              </a:rPr>
              <a:t> </a:t>
            </a:r>
            <a:r>
              <a:rPr lang="en-US" sz="2000" dirty="0" smtClean="0">
                <a:solidFill>
                  <a:srgbClr val="0000FF"/>
                </a:solidFill>
                <a:latin typeface="Arial" pitchFamily="34" charset="0"/>
                <a:cs typeface="Arial" pitchFamily="34" charset="0"/>
              </a:rPr>
              <a:t>with the normal NN’ where,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c</a:t>
            </a:r>
            <a:r>
              <a:rPr lang="en-US" sz="2000" dirty="0" smtClean="0">
                <a:solidFill>
                  <a:srgbClr val="0000FF"/>
                </a:solidFill>
                <a:latin typeface="Arial" pitchFamily="34" charset="0"/>
                <a:cs typeface="Arial" pitchFamily="34" charset="0"/>
              </a:rPr>
              <a:t> = 90 –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1</a:t>
            </a:r>
            <a:r>
              <a:rPr lang="en-US" sz="2000" dirty="0" smtClean="0">
                <a:solidFill>
                  <a:srgbClr val="0000FF"/>
                </a:solidFill>
                <a:latin typeface="Arial" pitchFamily="34" charset="0"/>
                <a:cs typeface="Arial" pitchFamily="34" charset="0"/>
              </a:rPr>
              <a:t>. </a:t>
            </a:r>
          </a:p>
          <a:p>
            <a:pPr algn="just">
              <a:buNone/>
            </a:pPr>
            <a:r>
              <a:rPr lang="en-US" sz="2000" dirty="0" smtClean="0">
                <a:solidFill>
                  <a:srgbClr val="0000FF"/>
                </a:solidFill>
                <a:latin typeface="Arial" pitchFamily="34" charset="0"/>
                <a:cs typeface="Arial" pitchFamily="34" charset="0"/>
              </a:rPr>
              <a:t>Now the ray travels along BC, i.e. angle made by the ray BC with the normal is 90°. So the angle </a:t>
            </a:r>
            <a:r>
              <a:rPr lang="el-GR" sz="2000" dirty="0" smtClean="0">
                <a:solidFill>
                  <a:srgbClr val="0000FF"/>
                </a:solidFill>
                <a:latin typeface="Arial" pitchFamily="34" charset="0"/>
                <a:cs typeface="Arial" pitchFamily="34" charset="0"/>
              </a:rPr>
              <a:t>θ</a:t>
            </a:r>
            <a:r>
              <a:rPr lang="en-US" sz="2000" baseline="-25000" dirty="0">
                <a:solidFill>
                  <a:srgbClr val="0000FF"/>
                </a:solidFill>
                <a:latin typeface="Arial" pitchFamily="34" charset="0"/>
                <a:cs typeface="Arial" pitchFamily="34" charset="0"/>
              </a:rPr>
              <a:t>c</a:t>
            </a:r>
            <a:r>
              <a:rPr lang="en-US" sz="2000" dirty="0" smtClean="0">
                <a:solidFill>
                  <a:srgbClr val="0000FF"/>
                </a:solidFill>
                <a:latin typeface="Arial" pitchFamily="34" charset="0"/>
                <a:cs typeface="Arial" pitchFamily="34" charset="0"/>
              </a:rPr>
              <a:t> is said to be the critical angle.  </a:t>
            </a:r>
          </a:p>
          <a:p>
            <a:pPr algn="just">
              <a:buNone/>
            </a:pPr>
            <a:r>
              <a:rPr lang="en-US" sz="2000" dirty="0" smtClean="0">
                <a:solidFill>
                  <a:srgbClr val="0000FF"/>
                </a:solidFill>
                <a:latin typeface="Arial" pitchFamily="34" charset="0"/>
                <a:cs typeface="Arial" pitchFamily="34" charset="0"/>
              </a:rPr>
              <a:t>		</a:t>
            </a:r>
          </a:p>
          <a:p>
            <a:pPr algn="just">
              <a:buNone/>
            </a:pPr>
            <a:endParaRPr lang="en-US" sz="2000" dirty="0">
              <a:solidFill>
                <a:srgbClr val="0000FF"/>
              </a:solidFill>
              <a:latin typeface="Arial" pitchFamily="34" charset="0"/>
              <a:cs typeface="Arial" pitchFamily="34" charset="0"/>
            </a:endParaRPr>
          </a:p>
        </p:txBody>
      </p:sp>
      <p:grpSp>
        <p:nvGrpSpPr>
          <p:cNvPr id="12" name="Group 11"/>
          <p:cNvGrpSpPr/>
          <p:nvPr/>
        </p:nvGrpSpPr>
        <p:grpSpPr>
          <a:xfrm>
            <a:off x="805635" y="3286124"/>
            <a:ext cx="7552579" cy="3500462"/>
            <a:chOff x="0" y="3286124"/>
            <a:chExt cx="7909769" cy="3571900"/>
          </a:xfrm>
        </p:grpSpPr>
        <p:grpSp>
          <p:nvGrpSpPr>
            <p:cNvPr id="13" name="Group 58"/>
            <p:cNvGrpSpPr/>
            <p:nvPr/>
          </p:nvGrpSpPr>
          <p:grpSpPr>
            <a:xfrm>
              <a:off x="1000100" y="3857628"/>
              <a:ext cx="6858048" cy="2430480"/>
              <a:chOff x="214282" y="4214818"/>
              <a:chExt cx="6858048" cy="2430480"/>
            </a:xfrm>
          </p:grpSpPr>
          <p:cxnSp>
            <p:nvCxnSpPr>
              <p:cNvPr id="28" name="Straight Connector 27"/>
              <p:cNvCxnSpPr/>
              <p:nvPr/>
            </p:nvCxnSpPr>
            <p:spPr>
              <a:xfrm>
                <a:off x="2643174" y="4214818"/>
                <a:ext cx="44291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643174" y="4713296"/>
                <a:ext cx="44291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71472" y="5429264"/>
                <a:ext cx="6500858"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43174" y="6142056"/>
                <a:ext cx="44291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643174" y="6643710"/>
                <a:ext cx="44291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429534" y="5428482"/>
                <a:ext cx="24288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857101" y="5428458"/>
                <a:ext cx="2428868" cy="1588"/>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2910" y="4357694"/>
                <a:ext cx="2000264" cy="10715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7" idx="4"/>
              </p:cNvCxnSpPr>
              <p:nvPr/>
            </p:nvCxnSpPr>
            <p:spPr>
              <a:xfrm rot="5400000" flipH="1" flipV="1">
                <a:off x="1071538" y="4929198"/>
                <a:ext cx="1071570" cy="20717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14282" y="4357694"/>
                <a:ext cx="714380" cy="21431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707503" y="5486400"/>
                <a:ext cx="158619" cy="335902"/>
              </a:xfrm>
              <a:custGeom>
                <a:avLst/>
                <a:gdLst>
                  <a:gd name="connsiteX0" fmla="*/ 9330 w 158619"/>
                  <a:gd name="connsiteY0" fmla="*/ 0 h 335902"/>
                  <a:gd name="connsiteX1" fmla="*/ 9330 w 158619"/>
                  <a:gd name="connsiteY1" fmla="*/ 149290 h 335902"/>
                  <a:gd name="connsiteX2" fmla="*/ 65313 w 158619"/>
                  <a:gd name="connsiteY2" fmla="*/ 279918 h 335902"/>
                  <a:gd name="connsiteX3" fmla="*/ 158619 w 158619"/>
                  <a:gd name="connsiteY3" fmla="*/ 335902 h 335902"/>
                  <a:gd name="connsiteX4" fmla="*/ 158619 w 158619"/>
                  <a:gd name="connsiteY4" fmla="*/ 335902 h 33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619" h="335902">
                    <a:moveTo>
                      <a:pt x="9330" y="0"/>
                    </a:moveTo>
                    <a:cubicBezTo>
                      <a:pt x="4665" y="51318"/>
                      <a:pt x="0" y="102637"/>
                      <a:pt x="9330" y="149290"/>
                    </a:cubicBezTo>
                    <a:cubicBezTo>
                      <a:pt x="18660" y="195943"/>
                      <a:pt x="40432" y="248816"/>
                      <a:pt x="65313" y="279918"/>
                    </a:cubicBezTo>
                    <a:cubicBezTo>
                      <a:pt x="90194" y="311020"/>
                      <a:pt x="158619" y="335902"/>
                      <a:pt x="158619" y="335902"/>
                    </a:cubicBezTo>
                    <a:lnTo>
                      <a:pt x="158619" y="33590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Arrow Connector 38"/>
              <p:cNvCxnSpPr/>
              <p:nvPr/>
            </p:nvCxnSpPr>
            <p:spPr>
              <a:xfrm flipV="1">
                <a:off x="2643174" y="4714884"/>
                <a:ext cx="1643074" cy="7143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286248" y="4714884"/>
                <a:ext cx="1214446" cy="5715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1643042" y="5500702"/>
                <a:ext cx="1071570" cy="928694"/>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2643174" y="4714884"/>
                <a:ext cx="857256" cy="71438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3500430" y="4214818"/>
                <a:ext cx="857256" cy="500066"/>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963983" y="5035561"/>
                <a:ext cx="642942"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a:off x="3340359" y="5131837"/>
                <a:ext cx="136850" cy="317241"/>
              </a:xfrm>
              <a:custGeom>
                <a:avLst/>
                <a:gdLst>
                  <a:gd name="connsiteX0" fmla="*/ 0 w 136850"/>
                  <a:gd name="connsiteY0" fmla="*/ 0 h 317241"/>
                  <a:gd name="connsiteX1" fmla="*/ 111968 w 136850"/>
                  <a:gd name="connsiteY1" fmla="*/ 111967 h 317241"/>
                  <a:gd name="connsiteX2" fmla="*/ 130629 w 136850"/>
                  <a:gd name="connsiteY2" fmla="*/ 242596 h 317241"/>
                  <a:gd name="connsiteX3" fmla="*/ 74645 w 136850"/>
                  <a:gd name="connsiteY3" fmla="*/ 317241 h 317241"/>
                  <a:gd name="connsiteX4" fmla="*/ 74645 w 136850"/>
                  <a:gd name="connsiteY4" fmla="*/ 317241 h 31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50" h="317241">
                    <a:moveTo>
                      <a:pt x="0" y="0"/>
                    </a:moveTo>
                    <a:cubicBezTo>
                      <a:pt x="45098" y="35767"/>
                      <a:pt x="90197" y="71534"/>
                      <a:pt x="111968" y="111967"/>
                    </a:cubicBezTo>
                    <a:cubicBezTo>
                      <a:pt x="133739" y="152400"/>
                      <a:pt x="136850" y="208384"/>
                      <a:pt x="130629" y="242596"/>
                    </a:cubicBezTo>
                    <a:cubicBezTo>
                      <a:pt x="124409" y="276808"/>
                      <a:pt x="74645" y="317241"/>
                      <a:pt x="74645" y="317241"/>
                    </a:cubicBezTo>
                    <a:lnTo>
                      <a:pt x="74645" y="317241"/>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4030824" y="4851918"/>
                <a:ext cx="261258" cy="186613"/>
              </a:xfrm>
              <a:custGeom>
                <a:avLst/>
                <a:gdLst>
                  <a:gd name="connsiteX0" fmla="*/ 0 w 261258"/>
                  <a:gd name="connsiteY0" fmla="*/ 0 h 186613"/>
                  <a:gd name="connsiteX1" fmla="*/ 37323 w 261258"/>
                  <a:gd name="connsiteY1" fmla="*/ 93306 h 186613"/>
                  <a:gd name="connsiteX2" fmla="*/ 93307 w 261258"/>
                  <a:gd name="connsiteY2" fmla="*/ 167951 h 186613"/>
                  <a:gd name="connsiteX3" fmla="*/ 261258 w 261258"/>
                  <a:gd name="connsiteY3" fmla="*/ 186613 h 186613"/>
                  <a:gd name="connsiteX4" fmla="*/ 261258 w 261258"/>
                  <a:gd name="connsiteY4" fmla="*/ 186613 h 186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258" h="186613">
                    <a:moveTo>
                      <a:pt x="0" y="0"/>
                    </a:moveTo>
                    <a:cubicBezTo>
                      <a:pt x="10886" y="32657"/>
                      <a:pt x="21772" y="65314"/>
                      <a:pt x="37323" y="93306"/>
                    </a:cubicBezTo>
                    <a:cubicBezTo>
                      <a:pt x="52874" y="121298"/>
                      <a:pt x="55985" y="152400"/>
                      <a:pt x="93307" y="167951"/>
                    </a:cubicBezTo>
                    <a:cubicBezTo>
                      <a:pt x="130629" y="183502"/>
                      <a:pt x="261258" y="186613"/>
                      <a:pt x="261258" y="186613"/>
                    </a:cubicBezTo>
                    <a:lnTo>
                      <a:pt x="261258" y="186613"/>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Group 73"/>
            <p:cNvGrpSpPr/>
            <p:nvPr/>
          </p:nvGrpSpPr>
          <p:grpSpPr>
            <a:xfrm>
              <a:off x="0" y="3286124"/>
              <a:ext cx="7909769" cy="3571900"/>
              <a:chOff x="0" y="3286124"/>
              <a:chExt cx="7909769" cy="3571900"/>
            </a:xfrm>
          </p:grpSpPr>
          <p:sp>
            <p:nvSpPr>
              <p:cNvPr id="15" name="TextBox 14"/>
              <p:cNvSpPr txBox="1"/>
              <p:nvPr/>
            </p:nvSpPr>
            <p:spPr>
              <a:xfrm>
                <a:off x="6143636" y="3957584"/>
                <a:ext cx="1507144" cy="400110"/>
              </a:xfrm>
              <a:prstGeom prst="rect">
                <a:avLst/>
              </a:prstGeom>
              <a:noFill/>
            </p:spPr>
            <p:txBody>
              <a:bodyPr wrap="none" rtlCol="0">
                <a:spAutoFit/>
              </a:bodyPr>
              <a:lstStyle/>
              <a:p>
                <a:r>
                  <a:rPr lang="en-US" sz="2000" dirty="0" smtClean="0">
                    <a:latin typeface="Arial" pitchFamily="34" charset="0"/>
                    <a:cs typeface="Arial" pitchFamily="34" charset="0"/>
                  </a:rPr>
                  <a:t>n</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Cladding</a:t>
                </a:r>
                <a:endParaRPr lang="en-US" sz="2000" dirty="0">
                  <a:latin typeface="Arial" pitchFamily="34" charset="0"/>
                  <a:cs typeface="Arial" pitchFamily="34" charset="0"/>
                </a:endParaRPr>
              </a:p>
            </p:txBody>
          </p:sp>
          <p:sp>
            <p:nvSpPr>
              <p:cNvPr id="16" name="TextBox 15"/>
              <p:cNvSpPr txBox="1"/>
              <p:nvPr/>
            </p:nvSpPr>
            <p:spPr>
              <a:xfrm>
                <a:off x="857256" y="3286124"/>
                <a:ext cx="1595309" cy="707886"/>
              </a:xfrm>
              <a:prstGeom prst="rect">
                <a:avLst/>
              </a:prstGeom>
              <a:noFill/>
            </p:spPr>
            <p:txBody>
              <a:bodyPr wrap="none" rtlCol="0">
                <a:spAutoFit/>
              </a:bodyPr>
              <a:lstStyle/>
              <a:p>
                <a:r>
                  <a:rPr lang="en-US" sz="2000" dirty="0" smtClean="0">
                    <a:latin typeface="Arial" pitchFamily="34" charset="0"/>
                    <a:cs typeface="Arial" pitchFamily="34" charset="0"/>
                  </a:rPr>
                  <a:t>Acceptance </a:t>
                </a:r>
              </a:p>
              <a:p>
                <a:r>
                  <a:rPr lang="en-US" sz="2000" dirty="0" smtClean="0">
                    <a:latin typeface="Arial" pitchFamily="34" charset="0"/>
                    <a:cs typeface="Arial" pitchFamily="34" charset="0"/>
                  </a:rPr>
                  <a:t>       cone</a:t>
                </a:r>
                <a:endParaRPr lang="en-US" sz="2000" dirty="0">
                  <a:latin typeface="Arial" pitchFamily="34" charset="0"/>
                  <a:cs typeface="Arial" pitchFamily="34" charset="0"/>
                </a:endParaRPr>
              </a:p>
            </p:txBody>
          </p:sp>
          <p:sp>
            <p:nvSpPr>
              <p:cNvPr id="17" name="TextBox 16"/>
              <p:cNvSpPr txBox="1"/>
              <p:nvPr/>
            </p:nvSpPr>
            <p:spPr>
              <a:xfrm>
                <a:off x="0" y="4886278"/>
                <a:ext cx="949299" cy="400110"/>
              </a:xfrm>
              <a:prstGeom prst="rect">
                <a:avLst/>
              </a:prstGeom>
              <a:noFill/>
            </p:spPr>
            <p:txBody>
              <a:bodyPr wrap="none" rtlCol="0">
                <a:spAutoFit/>
              </a:bodyPr>
              <a:lstStyle/>
              <a:p>
                <a:r>
                  <a:rPr lang="en-US" sz="2000" dirty="0" err="1" smtClean="0">
                    <a:latin typeface="Arial" pitchFamily="34" charset="0"/>
                    <a:cs typeface="Arial" pitchFamily="34" charset="0"/>
                  </a:rPr>
                  <a:t>n</a:t>
                </a:r>
                <a:r>
                  <a:rPr lang="en-US" sz="2000" baseline="-25000" dirty="0" err="1" smtClean="0">
                    <a:latin typeface="Arial" pitchFamily="34" charset="0"/>
                    <a:cs typeface="Arial" pitchFamily="34" charset="0"/>
                  </a:rPr>
                  <a:t>a</a:t>
                </a:r>
                <a:r>
                  <a:rPr lang="en-US" sz="2000" dirty="0" smtClean="0">
                    <a:latin typeface="Arial" pitchFamily="34" charset="0"/>
                    <a:cs typeface="Arial" pitchFamily="34" charset="0"/>
                  </a:rPr>
                  <a:t> &lt; n</a:t>
                </a:r>
                <a:r>
                  <a:rPr lang="en-US" sz="2000" baseline="-25000" dirty="0" smtClean="0">
                    <a:latin typeface="Arial" pitchFamily="34" charset="0"/>
                    <a:cs typeface="Arial" pitchFamily="34" charset="0"/>
                  </a:rPr>
                  <a:t>1</a:t>
                </a:r>
                <a:endParaRPr lang="en-US" sz="2000" baseline="-25000" dirty="0">
                  <a:latin typeface="Arial" pitchFamily="34" charset="0"/>
                  <a:cs typeface="Arial" pitchFamily="34" charset="0"/>
                </a:endParaRPr>
              </a:p>
            </p:txBody>
          </p:sp>
          <p:sp>
            <p:nvSpPr>
              <p:cNvPr id="18" name="TextBox 17"/>
              <p:cNvSpPr txBox="1"/>
              <p:nvPr/>
            </p:nvSpPr>
            <p:spPr>
              <a:xfrm>
                <a:off x="714348" y="6457914"/>
                <a:ext cx="1765227" cy="400110"/>
              </a:xfrm>
              <a:prstGeom prst="rect">
                <a:avLst/>
              </a:prstGeom>
              <a:noFill/>
            </p:spPr>
            <p:txBody>
              <a:bodyPr wrap="none" rtlCol="0">
                <a:spAutoFit/>
              </a:bodyPr>
              <a:lstStyle/>
              <a:p>
                <a:r>
                  <a:rPr lang="en-US" sz="2000" dirty="0" smtClean="0">
                    <a:latin typeface="Arial" pitchFamily="34" charset="0"/>
                    <a:cs typeface="Arial" pitchFamily="34" charset="0"/>
                  </a:rPr>
                  <a:t>Entrance rays</a:t>
                </a:r>
                <a:endParaRPr lang="en-US" sz="2000" dirty="0">
                  <a:latin typeface="Arial" pitchFamily="34" charset="0"/>
                  <a:cs typeface="Arial" pitchFamily="34" charset="0"/>
                </a:endParaRPr>
              </a:p>
            </p:txBody>
          </p:sp>
          <p:sp>
            <p:nvSpPr>
              <p:cNvPr id="19" name="TextBox 18"/>
              <p:cNvSpPr txBox="1"/>
              <p:nvPr/>
            </p:nvSpPr>
            <p:spPr>
              <a:xfrm>
                <a:off x="1215416" y="6172162"/>
                <a:ext cx="356188" cy="400110"/>
              </a:xfrm>
              <a:prstGeom prst="rect">
                <a:avLst/>
              </a:prstGeom>
              <a:noFill/>
            </p:spPr>
            <p:txBody>
              <a:bodyPr wrap="none" rtlCol="0">
                <a:spAutoFit/>
              </a:bodyPr>
              <a:lstStyle/>
              <a:p>
                <a:r>
                  <a:rPr lang="en-US" sz="2000" dirty="0" smtClean="0">
                    <a:latin typeface="Arial" pitchFamily="34" charset="0"/>
                    <a:cs typeface="Arial" pitchFamily="34" charset="0"/>
                  </a:rPr>
                  <a:t>A</a:t>
                </a:r>
                <a:endParaRPr lang="en-US" sz="2000" baseline="-25000" dirty="0">
                  <a:latin typeface="Arial" pitchFamily="34" charset="0"/>
                  <a:cs typeface="Arial" pitchFamily="34" charset="0"/>
                </a:endParaRPr>
              </a:p>
            </p:txBody>
          </p:sp>
          <p:sp>
            <p:nvSpPr>
              <p:cNvPr id="20" name="TextBox 19"/>
              <p:cNvSpPr txBox="1"/>
              <p:nvPr/>
            </p:nvSpPr>
            <p:spPr>
              <a:xfrm>
                <a:off x="1214414" y="4143380"/>
                <a:ext cx="404278" cy="400110"/>
              </a:xfrm>
              <a:prstGeom prst="rect">
                <a:avLst/>
              </a:prstGeom>
              <a:noFill/>
            </p:spPr>
            <p:txBody>
              <a:bodyPr wrap="none" rtlCol="0">
                <a:spAutoFit/>
              </a:bodyPr>
              <a:lstStyle/>
              <a:p>
                <a:r>
                  <a:rPr lang="en-US" sz="2000" dirty="0" smtClean="0">
                    <a:latin typeface="Arial" pitchFamily="34" charset="0"/>
                    <a:cs typeface="Arial" pitchFamily="34" charset="0"/>
                  </a:rPr>
                  <a:t>A′</a:t>
                </a:r>
                <a:endParaRPr lang="en-US" sz="2000" baseline="-25000" dirty="0">
                  <a:latin typeface="Arial" pitchFamily="34" charset="0"/>
                  <a:cs typeface="Arial" pitchFamily="34" charset="0"/>
                </a:endParaRPr>
              </a:p>
            </p:txBody>
          </p:sp>
          <p:sp>
            <p:nvSpPr>
              <p:cNvPr id="21" name="TextBox 20"/>
              <p:cNvSpPr txBox="1"/>
              <p:nvPr/>
            </p:nvSpPr>
            <p:spPr>
              <a:xfrm>
                <a:off x="3428992" y="5072074"/>
                <a:ext cx="383438" cy="400110"/>
              </a:xfrm>
              <a:prstGeom prst="rect">
                <a:avLst/>
              </a:prstGeom>
              <a:noFill/>
            </p:spPr>
            <p:txBody>
              <a:bodyPr wrap="none" rtlCol="0">
                <a:spAutoFit/>
              </a:bodyPr>
              <a:lstStyle/>
              <a:p>
                <a:r>
                  <a:rPr lang="en-US" sz="2000" dirty="0" smtClean="0">
                    <a:latin typeface="Arial" pitchFamily="34" charset="0"/>
                    <a:cs typeface="Arial" pitchFamily="34" charset="0"/>
                  </a:rPr>
                  <a:t>O</a:t>
                </a:r>
                <a:endParaRPr lang="en-US" sz="2000" baseline="-25000" dirty="0">
                  <a:latin typeface="Arial" pitchFamily="34" charset="0"/>
                  <a:cs typeface="Arial" pitchFamily="34" charset="0"/>
                </a:endParaRPr>
              </a:p>
            </p:txBody>
          </p:sp>
          <p:sp>
            <p:nvSpPr>
              <p:cNvPr id="22" name="TextBox 21"/>
              <p:cNvSpPr txBox="1"/>
              <p:nvPr/>
            </p:nvSpPr>
            <p:spPr>
              <a:xfrm>
                <a:off x="2149826" y="5214950"/>
                <a:ext cx="421910" cy="400110"/>
              </a:xfrm>
              <a:prstGeom prst="rect">
                <a:avLst/>
              </a:prstGeom>
              <a:noFill/>
            </p:spPr>
            <p:txBody>
              <a:bodyPr wrap="none" rtlCol="0">
                <a:spAutoFit/>
              </a:bodyPr>
              <a:lstStyle/>
              <a:p>
                <a:r>
                  <a:rPr lang="el-GR" sz="2000" dirty="0" smtClean="0">
                    <a:latin typeface="Arial" pitchFamily="34" charset="0"/>
                    <a:cs typeface="Arial" pitchFamily="34" charset="0"/>
                  </a:rPr>
                  <a:t>θ</a:t>
                </a:r>
                <a:r>
                  <a:rPr lang="en-US" sz="2000" baseline="-25000" dirty="0" smtClean="0">
                    <a:latin typeface="Arial" pitchFamily="34" charset="0"/>
                    <a:cs typeface="Arial" pitchFamily="34" charset="0"/>
                  </a:rPr>
                  <a:t>0</a:t>
                </a:r>
                <a:endParaRPr lang="en-US" sz="2000" baseline="-25000" dirty="0">
                  <a:latin typeface="Arial" pitchFamily="34" charset="0"/>
                  <a:cs typeface="Arial" pitchFamily="34" charset="0"/>
                </a:endParaRPr>
              </a:p>
            </p:txBody>
          </p:sp>
          <p:sp>
            <p:nvSpPr>
              <p:cNvPr id="23" name="TextBox 22"/>
              <p:cNvSpPr txBox="1"/>
              <p:nvPr/>
            </p:nvSpPr>
            <p:spPr>
              <a:xfrm>
                <a:off x="3857620" y="4743402"/>
                <a:ext cx="421910" cy="400110"/>
              </a:xfrm>
              <a:prstGeom prst="rect">
                <a:avLst/>
              </a:prstGeom>
              <a:noFill/>
            </p:spPr>
            <p:txBody>
              <a:bodyPr wrap="none" rtlCol="0">
                <a:spAutoFit/>
              </a:bodyPr>
              <a:lstStyle/>
              <a:p>
                <a:r>
                  <a:rPr lang="el-GR" sz="2000" dirty="0" smtClean="0">
                    <a:latin typeface="Arial" pitchFamily="34" charset="0"/>
                    <a:cs typeface="Arial" pitchFamily="34" charset="0"/>
                  </a:rPr>
                  <a:t>θ</a:t>
                </a:r>
                <a:r>
                  <a:rPr lang="en-US" sz="2000" baseline="-25000" dirty="0" smtClean="0">
                    <a:latin typeface="Arial" pitchFamily="34" charset="0"/>
                    <a:cs typeface="Arial" pitchFamily="34" charset="0"/>
                  </a:rPr>
                  <a:t>1</a:t>
                </a:r>
                <a:endParaRPr lang="en-US" sz="2000" baseline="-25000" dirty="0">
                  <a:latin typeface="Arial" pitchFamily="34" charset="0"/>
                  <a:cs typeface="Arial" pitchFamily="34" charset="0"/>
                </a:endParaRPr>
              </a:p>
            </p:txBody>
          </p:sp>
          <p:sp>
            <p:nvSpPr>
              <p:cNvPr id="24" name="TextBox 23"/>
              <p:cNvSpPr txBox="1"/>
              <p:nvPr/>
            </p:nvSpPr>
            <p:spPr>
              <a:xfrm>
                <a:off x="4588336" y="4572008"/>
                <a:ext cx="412292" cy="400110"/>
              </a:xfrm>
              <a:prstGeom prst="rect">
                <a:avLst/>
              </a:prstGeom>
              <a:noFill/>
            </p:spPr>
            <p:txBody>
              <a:bodyPr wrap="none" rtlCol="0">
                <a:spAutoFit/>
              </a:bodyPr>
              <a:lstStyle/>
              <a:p>
                <a:r>
                  <a:rPr lang="el-GR" sz="2000" dirty="0" smtClean="0">
                    <a:latin typeface="Arial" pitchFamily="34" charset="0"/>
                    <a:cs typeface="Arial" pitchFamily="34" charset="0"/>
                  </a:rPr>
                  <a:t>θ</a:t>
                </a:r>
                <a:r>
                  <a:rPr lang="en-US" sz="2000" baseline="-25000" dirty="0" smtClean="0">
                    <a:latin typeface="Arial" pitchFamily="34" charset="0"/>
                    <a:cs typeface="Arial" pitchFamily="34" charset="0"/>
                  </a:rPr>
                  <a:t>c</a:t>
                </a:r>
                <a:endParaRPr lang="en-US" sz="2000" baseline="-25000" dirty="0">
                  <a:latin typeface="Arial" pitchFamily="34" charset="0"/>
                  <a:cs typeface="Arial" pitchFamily="34" charset="0"/>
                </a:endParaRPr>
              </a:p>
            </p:txBody>
          </p:sp>
          <p:sp>
            <p:nvSpPr>
              <p:cNvPr id="25" name="TextBox 24"/>
              <p:cNvSpPr txBox="1"/>
              <p:nvPr/>
            </p:nvSpPr>
            <p:spPr>
              <a:xfrm>
                <a:off x="6215074" y="4671964"/>
                <a:ext cx="1694695" cy="400110"/>
              </a:xfrm>
              <a:prstGeom prst="rect">
                <a:avLst/>
              </a:prstGeom>
              <a:noFill/>
            </p:spPr>
            <p:txBody>
              <a:bodyPr wrap="none" rtlCol="0">
                <a:spAutoFit/>
              </a:bodyPr>
              <a:lstStyle/>
              <a:p>
                <a:r>
                  <a:rPr lang="en-US" sz="2000" dirty="0" smtClean="0">
                    <a:latin typeface="Arial" pitchFamily="34" charset="0"/>
                    <a:cs typeface="Arial" pitchFamily="34" charset="0"/>
                  </a:rPr>
                  <a:t>Reflected ray</a:t>
                </a:r>
                <a:endParaRPr lang="en-US" sz="2000" dirty="0">
                  <a:latin typeface="Arial" pitchFamily="34" charset="0"/>
                  <a:cs typeface="Arial" pitchFamily="34" charset="0"/>
                </a:endParaRPr>
              </a:p>
            </p:txBody>
          </p:sp>
          <p:sp>
            <p:nvSpPr>
              <p:cNvPr id="26" name="TextBox 25"/>
              <p:cNvSpPr txBox="1"/>
              <p:nvPr/>
            </p:nvSpPr>
            <p:spPr>
              <a:xfrm>
                <a:off x="6143636" y="5357826"/>
                <a:ext cx="1048685" cy="400110"/>
              </a:xfrm>
              <a:prstGeom prst="rect">
                <a:avLst/>
              </a:prstGeom>
              <a:noFill/>
            </p:spPr>
            <p:txBody>
              <a:bodyPr wrap="none" rtlCol="0">
                <a:spAutoFit/>
              </a:bodyPr>
              <a:lstStyle/>
              <a:p>
                <a:r>
                  <a:rPr lang="en-US" sz="2000" dirty="0" smtClean="0">
                    <a:latin typeface="Arial" pitchFamily="34" charset="0"/>
                    <a:cs typeface="Arial" pitchFamily="34" charset="0"/>
                  </a:rPr>
                  <a:t>n</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Core</a:t>
                </a:r>
                <a:endParaRPr lang="en-US" sz="2000" dirty="0">
                  <a:latin typeface="Arial" pitchFamily="34" charset="0"/>
                  <a:cs typeface="Arial" pitchFamily="34" charset="0"/>
                </a:endParaRPr>
              </a:p>
            </p:txBody>
          </p:sp>
          <p:sp>
            <p:nvSpPr>
              <p:cNvPr id="27" name="TextBox 26"/>
              <p:cNvSpPr txBox="1"/>
              <p:nvPr/>
            </p:nvSpPr>
            <p:spPr>
              <a:xfrm>
                <a:off x="6143636" y="5886410"/>
                <a:ext cx="1507144" cy="400110"/>
              </a:xfrm>
              <a:prstGeom prst="rect">
                <a:avLst/>
              </a:prstGeom>
              <a:noFill/>
            </p:spPr>
            <p:txBody>
              <a:bodyPr wrap="none" rtlCol="0">
                <a:spAutoFit/>
              </a:bodyPr>
              <a:lstStyle/>
              <a:p>
                <a:r>
                  <a:rPr lang="en-US" sz="2000" dirty="0" smtClean="0">
                    <a:latin typeface="Arial" pitchFamily="34" charset="0"/>
                    <a:cs typeface="Arial" pitchFamily="34" charset="0"/>
                  </a:rPr>
                  <a:t>n</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Cladding</a:t>
                </a:r>
                <a:endParaRPr lang="en-US" sz="2000" dirty="0">
                  <a:latin typeface="Arial" pitchFamily="34" charset="0"/>
                  <a:cs typeface="Arial" pitchFamily="34" charset="0"/>
                </a:endParaRPr>
              </a:p>
            </p:txBody>
          </p:sp>
        </p:grpSp>
      </p:gr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3" name="Slide Number Placeholder 2"/>
          <p:cNvSpPr>
            <a:spLocks noGrp="1"/>
          </p:cNvSpPr>
          <p:nvPr>
            <p:ph type="sldNum" sz="quarter" idx="12"/>
          </p:nvPr>
        </p:nvSpPr>
        <p:spPr/>
        <p:txBody>
          <a:bodyPr/>
          <a:lstStyle/>
          <a:p>
            <a:fld id="{0863030A-616B-42A3-8E5E-70586AAE1BE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85720" y="500090"/>
            <a:ext cx="8572560" cy="6858000"/>
          </a:xfrm>
        </p:spPr>
        <p:txBody>
          <a:bodyPr>
            <a:normAutofit/>
          </a:bodyPr>
          <a:lstStyle/>
          <a:p>
            <a:pPr algn="just">
              <a:buNone/>
            </a:pPr>
            <a:r>
              <a:rPr lang="en-US" sz="2000" dirty="0" smtClean="0">
                <a:solidFill>
                  <a:srgbClr val="0000FF"/>
                </a:solidFill>
                <a:latin typeface="Arial" pitchFamily="34" charset="0"/>
                <a:cs typeface="Arial" pitchFamily="34" charset="0"/>
              </a:rPr>
              <a:t>Let another ray A’O falls on the surface of the core. This ray makes an angle less than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(&lt;</a:t>
            </a:r>
            <a:r>
              <a:rPr lang="el-GR" sz="2000" dirty="0" smtClean="0">
                <a:solidFill>
                  <a:srgbClr val="0000FF"/>
                </a:solidFill>
                <a:latin typeface="Arial" pitchFamily="34" charset="0"/>
                <a:cs typeface="Arial" pitchFamily="34" charset="0"/>
              </a:rPr>
              <a:t> 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with the fibre axis FF’. It is then refracted inside the core and falls on XX’ at an angle greater than the critical angle. Thus the light ray is totally reflected internally.</a:t>
            </a:r>
          </a:p>
          <a:p>
            <a:pPr algn="just">
              <a:buNone/>
            </a:pPr>
            <a:r>
              <a:rPr lang="en-US" sz="2000" dirty="0" smtClean="0">
                <a:solidFill>
                  <a:srgbClr val="0000FF"/>
                </a:solidFill>
                <a:latin typeface="Arial" pitchFamily="34" charset="0"/>
                <a:cs typeface="Arial" pitchFamily="34" charset="0"/>
              </a:rPr>
              <a:t>If any ray falls on the surface of the core at an angle greater than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then it is refracted into the cladding. Hence it will be lost by absorption. Thus the ray having the incident angle &lt;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on either side of the fibre axis FF’ will be undergoing total internal reflection.</a:t>
            </a:r>
          </a:p>
          <a:p>
            <a:pPr algn="just">
              <a:buNone/>
            </a:pPr>
            <a:r>
              <a:rPr lang="en-US" sz="2000" dirty="0" smtClean="0">
                <a:solidFill>
                  <a:srgbClr val="0000FF"/>
                </a:solidFill>
                <a:latin typeface="Arial" pitchFamily="34" charset="0"/>
                <a:cs typeface="Arial" pitchFamily="34" charset="0"/>
              </a:rPr>
              <a:t>Draw a cone connecting these two rays AO and A’O. this cone is said to the acceptance cone. The angle made by the ray AO with FF’ is said to be acceptance angle.</a:t>
            </a:r>
          </a:p>
          <a:p>
            <a:pPr>
              <a:buNone/>
            </a:pPr>
            <a:r>
              <a:rPr lang="en-US" sz="2000" dirty="0" smtClean="0">
                <a:solidFill>
                  <a:srgbClr val="0000FF"/>
                </a:solidFill>
                <a:latin typeface="Arial" pitchFamily="34" charset="0"/>
                <a:cs typeface="Arial" pitchFamily="34" charset="0"/>
              </a:rPr>
              <a:t>Hence the angle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is the maximum angle at which the light ray just enters the core for which the total internal reflection at core cladding  interface. This angle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 is called acceptance angle.</a:t>
            </a:r>
          </a:p>
          <a:p>
            <a:pPr marL="514350" indent="-514350">
              <a:buAutoNum type="romanLcParenBoth"/>
            </a:pPr>
            <a:r>
              <a:rPr lang="en-US" sz="2000" dirty="0" smtClean="0">
                <a:solidFill>
                  <a:srgbClr val="0000FF"/>
                </a:solidFill>
                <a:latin typeface="Arial" pitchFamily="34" charset="0"/>
                <a:cs typeface="Arial" pitchFamily="34" charset="0"/>
              </a:rPr>
              <a:t>Acceptance angle: The maximum angle at which the light enters the core for which the total internal reflection just occurs at the core-cladding interface is called acceptance angle.</a:t>
            </a:r>
          </a:p>
          <a:p>
            <a:pPr marL="514350" indent="-514350">
              <a:buNone/>
            </a:pPr>
            <a:r>
              <a:rPr lang="en-US" sz="2000" dirty="0" smtClean="0">
                <a:solidFill>
                  <a:srgbClr val="0000FF"/>
                </a:solidFill>
                <a:latin typeface="Arial" pitchFamily="34" charset="0"/>
                <a:cs typeface="Arial" pitchFamily="34" charset="0"/>
              </a:rPr>
              <a:t>		</a:t>
            </a:r>
          </a:p>
          <a:p>
            <a:pPr algn="just">
              <a:buNone/>
            </a:pPr>
            <a:endParaRPr lang="en-US" sz="2000" dirty="0" smtClean="0">
              <a:solidFill>
                <a:srgbClr val="0000FF"/>
              </a:solidFill>
              <a:latin typeface="Arial" pitchFamily="34" charset="0"/>
              <a:cs typeface="Arial" pitchFamily="34" charset="0"/>
            </a:endParaRPr>
          </a:p>
          <a:p>
            <a:pPr algn="just">
              <a:buNone/>
            </a:pPr>
            <a:endParaRPr lang="en-US" sz="2000" dirty="0">
              <a:solidFill>
                <a:srgbClr val="0000FF"/>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3" name="Slide Number Placeholder 2"/>
          <p:cNvSpPr>
            <a:spLocks noGrp="1"/>
          </p:cNvSpPr>
          <p:nvPr>
            <p:ph type="sldNum" sz="quarter" idx="12"/>
          </p:nvPr>
        </p:nvSpPr>
        <p:spPr/>
        <p:txBody>
          <a:bodyPr/>
          <a:lstStyle/>
          <a:p>
            <a:fld id="{0863030A-616B-42A3-8E5E-70586AAE1BE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072230"/>
          </a:xfrm>
        </p:spPr>
        <p:txBody>
          <a:bodyPr>
            <a:normAutofit/>
          </a:bodyPr>
          <a:lstStyle/>
          <a:p>
            <a:pPr marL="514350" indent="-514350">
              <a:buNone/>
            </a:pPr>
            <a:r>
              <a:rPr lang="en-US" sz="2000" dirty="0" smtClean="0">
                <a:solidFill>
                  <a:srgbClr val="0000FF"/>
                </a:solidFill>
                <a:latin typeface="Arial" pitchFamily="34" charset="0"/>
                <a:cs typeface="Arial" pitchFamily="34" charset="0"/>
              </a:rPr>
              <a:t>By applying Snell’s law of refraction at O,</a:t>
            </a:r>
          </a:p>
          <a:p>
            <a:pPr marL="514350" indent="-514350">
              <a:buNone/>
            </a:pPr>
            <a:r>
              <a:rPr lang="en-US" sz="2000" dirty="0" smtClean="0">
                <a:solidFill>
                  <a:srgbClr val="0000FF"/>
                </a:solidFill>
                <a:latin typeface="Arial" pitchFamily="34" charset="0"/>
                <a:cs typeface="Arial" pitchFamily="34" charset="0"/>
              </a:rPr>
              <a:t>	Refractive index of the core with respect to air</a:t>
            </a: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marL="514350" indent="-514350">
              <a:buNone/>
            </a:pPr>
            <a:endParaRPr lang="en-US" sz="2000" dirty="0" smtClean="0">
              <a:solidFill>
                <a:srgbClr val="0000FF"/>
              </a:solidFill>
              <a:latin typeface="Arial" pitchFamily="34" charset="0"/>
              <a:cs typeface="Arial" pitchFamily="34" charset="0"/>
            </a:endParaRPr>
          </a:p>
          <a:p>
            <a:pPr>
              <a:buNone/>
            </a:pPr>
            <a:r>
              <a:rPr lang="en-US" sz="2000" dirty="0" smtClean="0">
                <a:solidFill>
                  <a:srgbClr val="0000FF"/>
                </a:solidFill>
                <a:latin typeface="Arial" pitchFamily="34" charset="0"/>
                <a:cs typeface="Arial" pitchFamily="34" charset="0"/>
              </a:rPr>
              <a:t>At the interface between core and cladding.</a:t>
            </a:r>
          </a:p>
          <a:p>
            <a:pPr>
              <a:buNone/>
            </a:pPr>
            <a:r>
              <a:rPr lang="en-US" sz="2000" dirty="0" smtClean="0">
                <a:solidFill>
                  <a:srgbClr val="0000FF"/>
                </a:solidFill>
                <a:latin typeface="Arial" pitchFamily="34" charset="0"/>
                <a:cs typeface="Arial" pitchFamily="34" charset="0"/>
              </a:rPr>
              <a:t>Refractive index of core with respect to cladding</a:t>
            </a:r>
          </a:p>
          <a:p>
            <a:pPr marL="514350" indent="-514350">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p:txBody>
      </p:sp>
      <p:grpSp>
        <p:nvGrpSpPr>
          <p:cNvPr id="9" name="Group 8"/>
          <p:cNvGrpSpPr/>
          <p:nvPr/>
        </p:nvGrpSpPr>
        <p:grpSpPr>
          <a:xfrm>
            <a:off x="3214678" y="1242940"/>
            <a:ext cx="1595655" cy="900176"/>
            <a:chOff x="3714744" y="3000372"/>
            <a:chExt cx="1595655" cy="900176"/>
          </a:xfrm>
        </p:grpSpPr>
        <p:sp>
          <p:nvSpPr>
            <p:cNvPr id="4" name="TextBox 3"/>
            <p:cNvSpPr txBox="1"/>
            <p:nvPr/>
          </p:nvSpPr>
          <p:spPr>
            <a:xfrm>
              <a:off x="3714744" y="3214686"/>
              <a:ext cx="782587"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sp>
          <p:nvSpPr>
            <p:cNvPr id="5" name="TextBox 4"/>
            <p:cNvSpPr txBox="1"/>
            <p:nvPr/>
          </p:nvSpPr>
          <p:spPr>
            <a:xfrm>
              <a:off x="4500562" y="3000372"/>
              <a:ext cx="78258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a:t>
              </a:r>
              <a:r>
                <a:rPr lang="en-US" sz="2000" dirty="0" err="1" smtClean="0">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cxnSp>
          <p:nvCxnSpPr>
            <p:cNvPr id="7" name="Straight Connector 6"/>
            <p:cNvCxnSpPr/>
            <p:nvPr/>
          </p:nvCxnSpPr>
          <p:spPr>
            <a:xfrm>
              <a:off x="4429124" y="3429000"/>
              <a:ext cx="857256"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00562" y="3500438"/>
              <a:ext cx="80983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a:t>
              </a:r>
              <a:r>
                <a:rPr lang="en-US" sz="2000" dirty="0">
                  <a:solidFill>
                    <a:srgbClr val="009900"/>
                  </a:solidFill>
                  <a:latin typeface="Arial" pitchFamily="34" charset="0"/>
                  <a:cs typeface="Arial" pitchFamily="34" charset="0"/>
                </a:rPr>
                <a:t>r</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nvGrpSpPr>
          <p:cNvPr id="19" name="Group 18"/>
          <p:cNvGrpSpPr/>
          <p:nvPr/>
        </p:nvGrpSpPr>
        <p:grpSpPr>
          <a:xfrm>
            <a:off x="2643174" y="2243072"/>
            <a:ext cx="2390883" cy="900176"/>
            <a:chOff x="2143108" y="4143380"/>
            <a:chExt cx="2390883" cy="900176"/>
          </a:xfrm>
        </p:grpSpPr>
        <p:grpSp>
          <p:nvGrpSpPr>
            <p:cNvPr id="10" name="Group 9"/>
            <p:cNvGrpSpPr/>
            <p:nvPr/>
          </p:nvGrpSpPr>
          <p:grpSpPr>
            <a:xfrm>
              <a:off x="2955088" y="4143380"/>
              <a:ext cx="1578903" cy="900176"/>
              <a:chOff x="3883782" y="3000372"/>
              <a:chExt cx="1578903" cy="900176"/>
            </a:xfrm>
          </p:grpSpPr>
          <p:sp>
            <p:nvSpPr>
              <p:cNvPr id="11" name="TextBox 10"/>
              <p:cNvSpPr txBox="1"/>
              <p:nvPr/>
            </p:nvSpPr>
            <p:spPr>
              <a:xfrm>
                <a:off x="3883782" y="3214686"/>
                <a:ext cx="545342"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sp>
            <p:nvSpPr>
              <p:cNvPr id="12" name="TextBox 11"/>
              <p:cNvSpPr txBox="1"/>
              <p:nvPr/>
            </p:nvSpPr>
            <p:spPr>
              <a:xfrm>
                <a:off x="4500562" y="3000372"/>
                <a:ext cx="962123"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q</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cxnSp>
            <p:nvCxnSpPr>
              <p:cNvPr id="13" name="Straight Connector 12"/>
              <p:cNvCxnSpPr/>
              <p:nvPr/>
            </p:nvCxnSpPr>
            <p:spPr>
              <a:xfrm>
                <a:off x="4429124" y="3429000"/>
                <a:ext cx="857256"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00562" y="3500438"/>
                <a:ext cx="962123"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nvGrpSpPr>
            <p:cNvPr id="18" name="Group 17"/>
            <p:cNvGrpSpPr/>
            <p:nvPr/>
          </p:nvGrpSpPr>
          <p:grpSpPr>
            <a:xfrm>
              <a:off x="2143108" y="4143380"/>
              <a:ext cx="634413" cy="900176"/>
              <a:chOff x="1976213" y="4143380"/>
              <a:chExt cx="634413" cy="900176"/>
            </a:xfrm>
          </p:grpSpPr>
          <p:sp>
            <p:nvSpPr>
              <p:cNvPr id="15" name="TextBox 14"/>
              <p:cNvSpPr txBox="1"/>
              <p:nvPr/>
            </p:nvSpPr>
            <p:spPr>
              <a:xfrm>
                <a:off x="1976213" y="4143380"/>
                <a:ext cx="63350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 </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cxnSp>
            <p:nvCxnSpPr>
              <p:cNvPr id="16" name="Straight Connector 15"/>
              <p:cNvCxnSpPr/>
              <p:nvPr/>
            </p:nvCxnSpPr>
            <p:spPr>
              <a:xfrm>
                <a:off x="1976213" y="4614928"/>
                <a:ext cx="428628"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47651" y="4643446"/>
                <a:ext cx="562975"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grpSp>
        <p:nvGrpSpPr>
          <p:cNvPr id="33" name="Group 32"/>
          <p:cNvGrpSpPr/>
          <p:nvPr/>
        </p:nvGrpSpPr>
        <p:grpSpPr>
          <a:xfrm>
            <a:off x="6429481" y="1671568"/>
            <a:ext cx="2428799" cy="1228848"/>
            <a:chOff x="5429256" y="4029022"/>
            <a:chExt cx="2428799" cy="1228848"/>
          </a:xfrm>
        </p:grpSpPr>
        <p:grpSp>
          <p:nvGrpSpPr>
            <p:cNvPr id="29" name="Group 28"/>
            <p:cNvGrpSpPr/>
            <p:nvPr/>
          </p:nvGrpSpPr>
          <p:grpSpPr>
            <a:xfrm>
              <a:off x="5429256" y="4029022"/>
              <a:ext cx="2285923" cy="728782"/>
              <a:chOff x="5429256" y="4029022"/>
              <a:chExt cx="2285923" cy="728782"/>
            </a:xfrm>
          </p:grpSpPr>
          <p:sp>
            <p:nvSpPr>
              <p:cNvPr id="20" name="TextBox 19"/>
              <p:cNvSpPr txBox="1"/>
              <p:nvPr/>
            </p:nvSpPr>
            <p:spPr>
              <a:xfrm>
                <a:off x="5429256" y="4214818"/>
                <a:ext cx="1877437"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since qn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grpSp>
            <p:nvGrpSpPr>
              <p:cNvPr id="24" name="Group 23"/>
              <p:cNvGrpSpPr/>
              <p:nvPr/>
            </p:nvGrpSpPr>
            <p:grpSpPr>
              <a:xfrm>
                <a:off x="7072330" y="4029022"/>
                <a:ext cx="642849" cy="728782"/>
                <a:chOff x="6858016" y="4000504"/>
                <a:chExt cx="642849" cy="728782"/>
              </a:xfrm>
            </p:grpSpPr>
            <p:sp>
              <p:nvSpPr>
                <p:cNvPr id="21" name="TextBox 20"/>
                <p:cNvSpPr txBox="1"/>
                <p:nvPr/>
              </p:nvSpPr>
              <p:spPr>
                <a:xfrm>
                  <a:off x="6858016" y="4000504"/>
                  <a:ext cx="63350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 </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cxnSp>
              <p:nvCxnSpPr>
                <p:cNvPr id="22" name="Straight Connector 21"/>
                <p:cNvCxnSpPr/>
                <p:nvPr/>
              </p:nvCxnSpPr>
              <p:spPr>
                <a:xfrm>
                  <a:off x="6858016" y="4400614"/>
                  <a:ext cx="428628"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937890" y="4329176"/>
                  <a:ext cx="562975"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sp>
          <p:nvSpPr>
            <p:cNvPr id="30" name="TextBox 29"/>
            <p:cNvSpPr txBox="1"/>
            <p:nvPr/>
          </p:nvSpPr>
          <p:spPr>
            <a:xfrm>
              <a:off x="5929322" y="4857760"/>
              <a:ext cx="1928733" cy="400110"/>
            </a:xfrm>
            <a:prstGeom prst="rect">
              <a:avLst/>
            </a:prstGeom>
            <a:noFill/>
          </p:spPr>
          <p:txBody>
            <a:bodyPr wrap="none" rtlCol="0">
              <a:spAutoFit/>
            </a:bodyPr>
            <a:lstStyle/>
            <a:p>
              <a:r>
                <a:rPr lang="en-US" sz="2000" dirty="0" err="1">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 q</a:t>
              </a:r>
              <a:r>
                <a:rPr lang="en-US" sz="2000" baseline="-25000" dirty="0" smtClean="0">
                  <a:solidFill>
                    <a:srgbClr val="009900"/>
                  </a:solidFill>
                  <a:latin typeface="Arial" pitchFamily="34" charset="0"/>
                  <a:cs typeface="Arial" pitchFamily="34" charset="0"/>
                </a:rPr>
                <a:t>0 </a:t>
              </a:r>
              <a:r>
                <a:rPr lang="en-US" sz="2000" dirty="0" smtClean="0">
                  <a:solidFill>
                    <a:srgbClr val="009900"/>
                  </a:solidFill>
                  <a:latin typeface="Arial" pitchFamily="34" charset="0"/>
                  <a:cs typeface="Arial" pitchFamily="34" charset="0"/>
                </a:rPr>
                <a:t>and r = q</a:t>
              </a:r>
              <a:r>
                <a:rPr lang="en-US" sz="2000" baseline="-25000" dirty="0" smtClean="0">
                  <a:solidFill>
                    <a:srgbClr val="009900"/>
                  </a:solidFill>
                  <a:latin typeface="Arial" pitchFamily="34" charset="0"/>
                  <a:cs typeface="Arial" pitchFamily="34" charset="0"/>
                </a:rPr>
                <a:t>1</a:t>
              </a:r>
              <a:endParaRPr lang="en-US" sz="2000" baseline="-25000" dirty="0">
                <a:solidFill>
                  <a:srgbClr val="009900"/>
                </a:solidFill>
                <a:latin typeface="Arial" pitchFamily="34" charset="0"/>
                <a:cs typeface="Arial" pitchFamily="34" charset="0"/>
              </a:endParaRPr>
            </a:p>
          </p:txBody>
        </p:sp>
      </p:grpSp>
      <p:grpSp>
        <p:nvGrpSpPr>
          <p:cNvPr id="49" name="Group 48"/>
          <p:cNvGrpSpPr/>
          <p:nvPr/>
        </p:nvGrpSpPr>
        <p:grpSpPr>
          <a:xfrm>
            <a:off x="928662" y="2957452"/>
            <a:ext cx="6568091" cy="900176"/>
            <a:chOff x="928662" y="5000636"/>
            <a:chExt cx="6568091" cy="900176"/>
          </a:xfrm>
        </p:grpSpPr>
        <p:sp>
          <p:nvSpPr>
            <p:cNvPr id="35" name="TextBox 34"/>
            <p:cNvSpPr txBox="1"/>
            <p:nvPr/>
          </p:nvSpPr>
          <p:spPr>
            <a:xfrm>
              <a:off x="928662" y="5286388"/>
              <a:ext cx="4299575"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 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sin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(or)    sin q</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grpSp>
          <p:nvGrpSpPr>
            <p:cNvPr id="39" name="Group 38"/>
            <p:cNvGrpSpPr/>
            <p:nvPr/>
          </p:nvGrpSpPr>
          <p:grpSpPr>
            <a:xfrm>
              <a:off x="5000628" y="5000636"/>
              <a:ext cx="2496125" cy="900176"/>
              <a:chOff x="2143108" y="4143380"/>
              <a:chExt cx="2496125" cy="900176"/>
            </a:xfrm>
          </p:grpSpPr>
          <p:sp>
            <p:nvSpPr>
              <p:cNvPr id="48" name="TextBox 47"/>
              <p:cNvSpPr txBox="1"/>
              <p:nvPr/>
            </p:nvSpPr>
            <p:spPr>
              <a:xfrm>
                <a:off x="2643174" y="4386212"/>
                <a:ext cx="1996059"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(1) </a:t>
                </a:r>
                <a:endParaRPr lang="en-US" sz="2000" dirty="0">
                  <a:solidFill>
                    <a:srgbClr val="009900"/>
                  </a:solidFill>
                  <a:latin typeface="Arial" pitchFamily="34" charset="0"/>
                  <a:cs typeface="Arial" pitchFamily="34" charset="0"/>
                </a:endParaRPr>
              </a:p>
            </p:txBody>
          </p:sp>
          <p:grpSp>
            <p:nvGrpSpPr>
              <p:cNvPr id="41" name="Group 17"/>
              <p:cNvGrpSpPr/>
              <p:nvPr/>
            </p:nvGrpSpPr>
            <p:grpSpPr>
              <a:xfrm>
                <a:off x="2143108" y="4143380"/>
                <a:ext cx="634413" cy="900176"/>
                <a:chOff x="1976213" y="4143380"/>
                <a:chExt cx="634413" cy="900176"/>
              </a:xfrm>
            </p:grpSpPr>
            <p:sp>
              <p:nvSpPr>
                <p:cNvPr id="42" name="TextBox 41"/>
                <p:cNvSpPr txBox="1"/>
                <p:nvPr/>
              </p:nvSpPr>
              <p:spPr>
                <a:xfrm>
                  <a:off x="1976213" y="4143380"/>
                  <a:ext cx="63350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 </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cxnSp>
              <p:nvCxnSpPr>
                <p:cNvPr id="43" name="Straight Connector 42"/>
                <p:cNvCxnSpPr/>
                <p:nvPr/>
              </p:nvCxnSpPr>
              <p:spPr>
                <a:xfrm>
                  <a:off x="1976213" y="4614928"/>
                  <a:ext cx="428628"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47651" y="4643446"/>
                  <a:ext cx="562975"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grpSp>
      <p:grpSp>
        <p:nvGrpSpPr>
          <p:cNvPr id="34" name="Group 33"/>
          <p:cNvGrpSpPr/>
          <p:nvPr/>
        </p:nvGrpSpPr>
        <p:grpSpPr>
          <a:xfrm>
            <a:off x="2196979" y="4643446"/>
            <a:ext cx="3589467" cy="900176"/>
            <a:chOff x="2571736" y="1214422"/>
            <a:chExt cx="3589467" cy="900176"/>
          </a:xfrm>
        </p:grpSpPr>
        <p:grpSp>
          <p:nvGrpSpPr>
            <p:cNvPr id="36" name="Group 3"/>
            <p:cNvGrpSpPr/>
            <p:nvPr/>
          </p:nvGrpSpPr>
          <p:grpSpPr>
            <a:xfrm>
              <a:off x="2571736" y="1242940"/>
              <a:ext cx="1500198" cy="800220"/>
              <a:chOff x="2143108" y="3957584"/>
              <a:chExt cx="1500198" cy="800220"/>
            </a:xfrm>
          </p:grpSpPr>
          <p:grpSp>
            <p:nvGrpSpPr>
              <p:cNvPr id="47" name="Group 9"/>
              <p:cNvGrpSpPr/>
              <p:nvPr/>
            </p:nvGrpSpPr>
            <p:grpSpPr>
              <a:xfrm>
                <a:off x="2571736" y="3957584"/>
                <a:ext cx="1071570" cy="800220"/>
                <a:chOff x="3500430" y="2814576"/>
                <a:chExt cx="1071570" cy="800220"/>
              </a:xfrm>
            </p:grpSpPr>
            <p:sp>
              <p:nvSpPr>
                <p:cNvPr id="51" name="TextBox 50"/>
                <p:cNvSpPr txBox="1"/>
                <p:nvPr/>
              </p:nvSpPr>
              <p:spPr>
                <a:xfrm>
                  <a:off x="3500430" y="3028890"/>
                  <a:ext cx="545342"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sp>
              <p:nvSpPr>
                <p:cNvPr id="52" name="TextBox 51"/>
                <p:cNvSpPr txBox="1"/>
                <p:nvPr/>
              </p:nvSpPr>
              <p:spPr>
                <a:xfrm>
                  <a:off x="4071934" y="2814576"/>
                  <a:ext cx="47000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 </a:t>
                  </a:r>
                  <a:endParaRPr lang="en-US" sz="2000" baseline="-25000" dirty="0">
                    <a:solidFill>
                      <a:srgbClr val="009900"/>
                    </a:solidFill>
                    <a:latin typeface="Arial" pitchFamily="34" charset="0"/>
                    <a:cs typeface="Arial" pitchFamily="34" charset="0"/>
                  </a:endParaRPr>
                </a:p>
              </p:txBody>
            </p:sp>
            <p:cxnSp>
              <p:nvCxnSpPr>
                <p:cNvPr id="53" name="Straight Connector 52"/>
                <p:cNvCxnSpPr/>
                <p:nvPr/>
              </p:nvCxnSpPr>
              <p:spPr>
                <a:xfrm>
                  <a:off x="4000496" y="3214686"/>
                  <a:ext cx="500066"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79557" y="3214686"/>
                  <a:ext cx="492443"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sp>
            <p:nvSpPr>
              <p:cNvPr id="50" name="TextBox 49"/>
              <p:cNvSpPr txBox="1"/>
              <p:nvPr/>
            </p:nvSpPr>
            <p:spPr>
              <a:xfrm>
                <a:off x="2143108" y="4143380"/>
                <a:ext cx="63350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 </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nvGrpSpPr>
            <p:cNvPr id="37" name="Group 20"/>
            <p:cNvGrpSpPr/>
            <p:nvPr/>
          </p:nvGrpSpPr>
          <p:grpSpPr>
            <a:xfrm>
              <a:off x="4500562" y="1214422"/>
              <a:ext cx="1660641" cy="900176"/>
              <a:chOff x="4500562" y="1214422"/>
              <a:chExt cx="1660641" cy="900176"/>
            </a:xfrm>
          </p:grpSpPr>
          <p:sp>
            <p:nvSpPr>
              <p:cNvPr id="40" name="TextBox 39"/>
              <p:cNvSpPr txBox="1"/>
              <p:nvPr/>
            </p:nvSpPr>
            <p:spPr>
              <a:xfrm>
                <a:off x="4820211" y="1214422"/>
                <a:ext cx="894797"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a:t>
                </a:r>
                <a:r>
                  <a:rPr lang="en-US" sz="2000" baseline="-25000" dirty="0" smtClean="0">
                    <a:solidFill>
                      <a:srgbClr val="009900"/>
                    </a:solidFill>
                    <a:latin typeface="Arial" pitchFamily="34" charset="0"/>
                    <a:cs typeface="Arial" pitchFamily="34" charset="0"/>
                  </a:rPr>
                  <a:t> </a:t>
                </a:r>
                <a:r>
                  <a:rPr lang="en-US" sz="2000" dirty="0" smtClean="0">
                    <a:solidFill>
                      <a:srgbClr val="009900"/>
                    </a:solidFill>
                    <a:latin typeface="Arial" pitchFamily="34" charset="0"/>
                    <a:cs typeface="Arial" pitchFamily="34" charset="0"/>
                  </a:rPr>
                  <a:t>90</a:t>
                </a:r>
                <a:r>
                  <a:rPr lang="en-US" sz="2000" baseline="-25000" dirty="0" smtClean="0">
                    <a:solidFill>
                      <a:srgbClr val="009900"/>
                    </a:solidFill>
                    <a:latin typeface="Arial" pitchFamily="34" charset="0"/>
                    <a:cs typeface="Arial" pitchFamily="34" charset="0"/>
                  </a:rPr>
                  <a:t> </a:t>
                </a:r>
                <a:endParaRPr lang="en-US" sz="2000" baseline="-25000" dirty="0">
                  <a:solidFill>
                    <a:srgbClr val="009900"/>
                  </a:solidFill>
                  <a:latin typeface="Arial" pitchFamily="34" charset="0"/>
                  <a:cs typeface="Arial" pitchFamily="34" charset="0"/>
                </a:endParaRPr>
              </a:p>
            </p:txBody>
          </p:sp>
          <p:cxnSp>
            <p:nvCxnSpPr>
              <p:cNvPr id="45" name="Straight Connector 44"/>
              <p:cNvCxnSpPr/>
              <p:nvPr/>
            </p:nvCxnSpPr>
            <p:spPr>
              <a:xfrm>
                <a:off x="4500562" y="1643050"/>
                <a:ext cx="1643074"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530628" y="1714488"/>
                <a:ext cx="1630575"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(90 –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sp>
          <p:nvSpPr>
            <p:cNvPr id="38" name="TextBox 37"/>
            <p:cNvSpPr txBox="1"/>
            <p:nvPr/>
          </p:nvSpPr>
          <p:spPr>
            <a:xfrm>
              <a:off x="4118726" y="1457254"/>
              <a:ext cx="381836"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a:t>
              </a:r>
              <a:r>
                <a:rPr lang="en-US" sz="2000" baseline="-25000" dirty="0" smtClean="0">
                  <a:solidFill>
                    <a:srgbClr val="009900"/>
                  </a:solidFill>
                  <a:latin typeface="Arial" pitchFamily="34" charset="0"/>
                  <a:cs typeface="Arial" pitchFamily="34" charset="0"/>
                </a:rPr>
                <a:t> </a:t>
              </a:r>
              <a:endParaRPr lang="en-US" sz="2000" baseline="-25000" dirty="0">
                <a:solidFill>
                  <a:srgbClr val="009900"/>
                </a:solidFill>
                <a:latin typeface="Arial" pitchFamily="34" charset="0"/>
                <a:cs typeface="Arial" pitchFamily="34" charset="0"/>
              </a:endParaRPr>
            </a:p>
          </p:txBody>
        </p:sp>
      </p:grpSp>
      <p:grpSp>
        <p:nvGrpSpPr>
          <p:cNvPr id="55" name="Group 54"/>
          <p:cNvGrpSpPr/>
          <p:nvPr/>
        </p:nvGrpSpPr>
        <p:grpSpPr>
          <a:xfrm>
            <a:off x="768450" y="5672096"/>
            <a:ext cx="8018392" cy="900176"/>
            <a:chOff x="428596" y="2500306"/>
            <a:chExt cx="8018392" cy="900176"/>
          </a:xfrm>
        </p:grpSpPr>
        <p:grpSp>
          <p:nvGrpSpPr>
            <p:cNvPr id="56" name="Group 55"/>
            <p:cNvGrpSpPr/>
            <p:nvPr/>
          </p:nvGrpSpPr>
          <p:grpSpPr>
            <a:xfrm>
              <a:off x="428596" y="2500306"/>
              <a:ext cx="2660773" cy="900176"/>
              <a:chOff x="3500430" y="1214422"/>
              <a:chExt cx="2660773" cy="900176"/>
            </a:xfrm>
          </p:grpSpPr>
          <p:grpSp>
            <p:nvGrpSpPr>
              <p:cNvPr id="65" name="Group 9"/>
              <p:cNvGrpSpPr/>
              <p:nvPr/>
            </p:nvGrpSpPr>
            <p:grpSpPr>
              <a:xfrm>
                <a:off x="3500430" y="1242940"/>
                <a:ext cx="571504" cy="800220"/>
                <a:chOff x="4000496" y="2814576"/>
                <a:chExt cx="571504" cy="800220"/>
              </a:xfrm>
            </p:grpSpPr>
            <p:sp>
              <p:nvSpPr>
                <p:cNvPr id="71" name="TextBox 70"/>
                <p:cNvSpPr txBox="1"/>
                <p:nvPr/>
              </p:nvSpPr>
              <p:spPr>
                <a:xfrm>
                  <a:off x="4071934" y="2814576"/>
                  <a:ext cx="47000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 </a:t>
                  </a:r>
                  <a:endParaRPr lang="en-US" sz="2000" baseline="-25000" dirty="0">
                    <a:solidFill>
                      <a:srgbClr val="009900"/>
                    </a:solidFill>
                    <a:latin typeface="Arial" pitchFamily="34" charset="0"/>
                    <a:cs typeface="Arial" pitchFamily="34" charset="0"/>
                  </a:endParaRPr>
                </a:p>
              </p:txBody>
            </p:sp>
            <p:cxnSp>
              <p:nvCxnSpPr>
                <p:cNvPr id="72" name="Straight Connector 71"/>
                <p:cNvCxnSpPr/>
                <p:nvPr/>
              </p:nvCxnSpPr>
              <p:spPr>
                <a:xfrm>
                  <a:off x="4000496" y="3214686"/>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079557" y="3214686"/>
                  <a:ext cx="492443"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grpSp>
            <p:nvGrpSpPr>
              <p:cNvPr id="66" name="Group 20"/>
              <p:cNvGrpSpPr/>
              <p:nvPr/>
            </p:nvGrpSpPr>
            <p:grpSpPr>
              <a:xfrm>
                <a:off x="4500562" y="1214422"/>
                <a:ext cx="1660641" cy="900176"/>
                <a:chOff x="4500562" y="1214422"/>
                <a:chExt cx="1660641" cy="900176"/>
              </a:xfrm>
            </p:grpSpPr>
            <p:sp>
              <p:nvSpPr>
                <p:cNvPr id="68" name="TextBox 24"/>
                <p:cNvSpPr txBox="1"/>
                <p:nvPr/>
              </p:nvSpPr>
              <p:spPr>
                <a:xfrm>
                  <a:off x="5173360" y="1214422"/>
                  <a:ext cx="327334"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1</a:t>
                  </a:r>
                  <a:endParaRPr lang="en-US" sz="2000" baseline="-25000" dirty="0">
                    <a:solidFill>
                      <a:srgbClr val="009900"/>
                    </a:solidFill>
                    <a:latin typeface="Arial" pitchFamily="34" charset="0"/>
                    <a:cs typeface="Arial" pitchFamily="34" charset="0"/>
                  </a:endParaRPr>
                </a:p>
              </p:txBody>
            </p:sp>
            <p:cxnSp>
              <p:nvCxnSpPr>
                <p:cNvPr id="69" name="Straight Connector 25"/>
                <p:cNvCxnSpPr/>
                <p:nvPr/>
              </p:nvCxnSpPr>
              <p:spPr>
                <a:xfrm>
                  <a:off x="4500562" y="1643050"/>
                  <a:ext cx="1643074"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530628" y="1714488"/>
                  <a:ext cx="1630575"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(90 –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sp>
            <p:nvSpPr>
              <p:cNvPr id="67" name="TextBox 66"/>
              <p:cNvSpPr txBox="1"/>
              <p:nvPr/>
            </p:nvSpPr>
            <p:spPr>
              <a:xfrm>
                <a:off x="4118726" y="1457254"/>
                <a:ext cx="381836"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a:t>
                </a:r>
                <a:r>
                  <a:rPr lang="en-US" sz="2000" baseline="-25000" dirty="0" smtClean="0">
                    <a:solidFill>
                      <a:srgbClr val="009900"/>
                    </a:solidFill>
                    <a:latin typeface="Arial" pitchFamily="34" charset="0"/>
                    <a:cs typeface="Arial" pitchFamily="34" charset="0"/>
                  </a:rPr>
                  <a:t> </a:t>
                </a:r>
                <a:endParaRPr lang="en-US" sz="2000" baseline="-25000" dirty="0">
                  <a:solidFill>
                    <a:srgbClr val="009900"/>
                  </a:solidFill>
                  <a:latin typeface="Arial" pitchFamily="34" charset="0"/>
                  <a:cs typeface="Arial" pitchFamily="34" charset="0"/>
                </a:endParaRPr>
              </a:p>
            </p:txBody>
          </p:sp>
        </p:grpSp>
        <p:sp>
          <p:nvSpPr>
            <p:cNvPr id="57" name="TextBox 56"/>
            <p:cNvSpPr txBox="1"/>
            <p:nvPr/>
          </p:nvSpPr>
          <p:spPr>
            <a:xfrm>
              <a:off x="3214678" y="2714620"/>
              <a:ext cx="482824"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or </a:t>
              </a:r>
              <a:endParaRPr lang="en-US" sz="2000" dirty="0">
                <a:solidFill>
                  <a:srgbClr val="009900"/>
                </a:solidFill>
                <a:latin typeface="Arial" pitchFamily="34" charset="0"/>
                <a:cs typeface="Arial" pitchFamily="34" charset="0"/>
              </a:endParaRPr>
            </a:p>
          </p:txBody>
        </p:sp>
        <p:grpSp>
          <p:nvGrpSpPr>
            <p:cNvPr id="58" name="Group 34"/>
            <p:cNvGrpSpPr/>
            <p:nvPr/>
          </p:nvGrpSpPr>
          <p:grpSpPr>
            <a:xfrm>
              <a:off x="3786182" y="2528824"/>
              <a:ext cx="4660806" cy="800220"/>
              <a:chOff x="3500430" y="1242940"/>
              <a:chExt cx="4660806" cy="800220"/>
            </a:xfrm>
          </p:grpSpPr>
          <p:grpSp>
            <p:nvGrpSpPr>
              <p:cNvPr id="59" name="Group 9"/>
              <p:cNvGrpSpPr/>
              <p:nvPr/>
            </p:nvGrpSpPr>
            <p:grpSpPr>
              <a:xfrm>
                <a:off x="3500430" y="1242940"/>
                <a:ext cx="571504" cy="800220"/>
                <a:chOff x="4000496" y="2814576"/>
                <a:chExt cx="571504" cy="800220"/>
              </a:xfrm>
            </p:grpSpPr>
            <p:sp>
              <p:nvSpPr>
                <p:cNvPr id="62" name="TextBox 61"/>
                <p:cNvSpPr txBox="1"/>
                <p:nvPr/>
              </p:nvSpPr>
              <p:spPr>
                <a:xfrm>
                  <a:off x="4071934" y="2814576"/>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endParaRPr lang="en-US" sz="2000" baseline="-25000" dirty="0">
                    <a:solidFill>
                      <a:srgbClr val="009900"/>
                    </a:solidFill>
                    <a:latin typeface="Arial" pitchFamily="34" charset="0"/>
                    <a:cs typeface="Arial" pitchFamily="34" charset="0"/>
                  </a:endParaRPr>
                </a:p>
              </p:txBody>
            </p:sp>
            <p:cxnSp>
              <p:nvCxnSpPr>
                <p:cNvPr id="63" name="Straight Connector 62"/>
                <p:cNvCxnSpPr/>
                <p:nvPr/>
              </p:nvCxnSpPr>
              <p:spPr>
                <a:xfrm>
                  <a:off x="4000496" y="3214686"/>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079557" y="3214686"/>
                  <a:ext cx="492443"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grpSp>
          <p:sp>
            <p:nvSpPr>
              <p:cNvPr id="60" name="TextBox 59"/>
              <p:cNvSpPr txBox="1"/>
              <p:nvPr/>
            </p:nvSpPr>
            <p:spPr>
              <a:xfrm>
                <a:off x="4429124" y="1428736"/>
                <a:ext cx="3732112" cy="400110"/>
              </a:xfrm>
              <a:prstGeom prst="rect">
                <a:avLst/>
              </a:prstGeom>
              <a:noFill/>
            </p:spPr>
            <p:txBody>
              <a:bodyPr wrap="none" rtlCol="0">
                <a:spAutoFit/>
              </a:bodyPr>
              <a:lstStyle/>
              <a:p>
                <a:r>
                  <a:rPr lang="en-US" sz="2000" dirty="0">
                    <a:solidFill>
                      <a:srgbClr val="009900"/>
                    </a:solidFill>
                    <a:latin typeface="Arial" pitchFamily="34" charset="0"/>
                    <a:cs typeface="Arial" pitchFamily="34" charset="0"/>
                  </a:rPr>
                  <a:t>s</a:t>
                </a:r>
                <a:r>
                  <a:rPr lang="en-US" sz="2000" dirty="0" smtClean="0">
                    <a:solidFill>
                      <a:srgbClr val="009900"/>
                    </a:solidFill>
                    <a:latin typeface="Arial" pitchFamily="34" charset="0"/>
                    <a:cs typeface="Arial" pitchFamily="34" charset="0"/>
                  </a:rPr>
                  <a:t>in (90 –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a:t>
                </a:r>
                <a:r>
                  <a:rPr lang="en-US" sz="2000" dirty="0" err="1" smtClean="0">
                    <a:solidFill>
                      <a:srgbClr val="009900"/>
                    </a:solidFill>
                    <a:latin typeface="Arial" pitchFamily="34" charset="0"/>
                    <a:cs typeface="Arial" pitchFamily="34" charset="0"/>
                  </a:rPr>
                  <a:t>cos</a:t>
                </a:r>
                <a:r>
                  <a:rPr lang="en-US" sz="2000" dirty="0" smtClean="0">
                    <a:solidFill>
                      <a:srgbClr val="009900"/>
                    </a:solidFill>
                    <a:latin typeface="Arial" pitchFamily="34" charset="0"/>
                    <a:cs typeface="Arial" pitchFamily="34" charset="0"/>
                  </a:rPr>
                  <a:t>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(2)</a:t>
                </a:r>
                <a:endParaRPr lang="en-US" sz="2000" dirty="0">
                  <a:solidFill>
                    <a:srgbClr val="009900"/>
                  </a:solidFill>
                  <a:latin typeface="Arial" pitchFamily="34" charset="0"/>
                  <a:cs typeface="Arial" pitchFamily="34" charset="0"/>
                </a:endParaRPr>
              </a:p>
            </p:txBody>
          </p:sp>
          <p:sp>
            <p:nvSpPr>
              <p:cNvPr id="61" name="TextBox 60"/>
              <p:cNvSpPr txBox="1"/>
              <p:nvPr/>
            </p:nvSpPr>
            <p:spPr>
              <a:xfrm>
                <a:off x="4118726" y="1457254"/>
                <a:ext cx="381836"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a:t>
                </a:r>
                <a:r>
                  <a:rPr lang="en-US" sz="2000" baseline="-25000" dirty="0" smtClean="0">
                    <a:solidFill>
                      <a:srgbClr val="009900"/>
                    </a:solidFill>
                    <a:latin typeface="Arial" pitchFamily="34" charset="0"/>
                    <a:cs typeface="Arial" pitchFamily="34" charset="0"/>
                  </a:rPr>
                  <a:t> </a:t>
                </a:r>
                <a:endParaRPr lang="en-US" sz="2000" baseline="-25000" dirty="0">
                  <a:solidFill>
                    <a:srgbClr val="009900"/>
                  </a:solidFill>
                  <a:latin typeface="Arial" pitchFamily="34" charset="0"/>
                  <a:cs typeface="Arial" pitchFamily="34" charset="0"/>
                </a:endParaRPr>
              </a:p>
            </p:txBody>
          </p:sp>
        </p:grpSp>
      </p:gr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6" name="Slide Number Placeholder 5"/>
          <p:cNvSpPr>
            <a:spLocks noGrp="1"/>
          </p:cNvSpPr>
          <p:nvPr>
            <p:ph type="sldNum" sz="quarter" idx="12"/>
          </p:nvPr>
        </p:nvSpPr>
        <p:spPr/>
        <p:txBody>
          <a:bodyPr/>
          <a:lstStyle/>
          <a:p>
            <a:fld id="{0863030A-616B-42A3-8E5E-70586AAE1BE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pPr>
              <a:buNone/>
            </a:pPr>
            <a:r>
              <a:rPr lang="en-US" sz="2000" dirty="0" smtClean="0">
                <a:solidFill>
                  <a:srgbClr val="0000FF"/>
                </a:solidFill>
                <a:latin typeface="Arial" pitchFamily="34" charset="0"/>
                <a:cs typeface="Arial" pitchFamily="34" charset="0"/>
              </a:rPr>
              <a:t>We know that</a:t>
            </a: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r>
              <a:rPr lang="en-US" sz="2000" dirty="0" smtClean="0">
                <a:solidFill>
                  <a:srgbClr val="0000FF"/>
                </a:solidFill>
                <a:latin typeface="Arial" pitchFamily="34" charset="0"/>
                <a:cs typeface="Arial" pitchFamily="34" charset="0"/>
              </a:rPr>
              <a:t>Applying eq. (4) in eq. (1)  we get,</a:t>
            </a:r>
          </a:p>
          <a:p>
            <a:pPr>
              <a:buNone/>
            </a:pPr>
            <a:r>
              <a:rPr lang="en-US" sz="2000" dirty="0" smtClean="0">
                <a:solidFill>
                  <a:srgbClr val="0000FF"/>
                </a:solidFill>
                <a:latin typeface="Arial" pitchFamily="34" charset="0"/>
                <a:cs typeface="Arial" pitchFamily="34" charset="0"/>
              </a:rPr>
              <a:t> </a:t>
            </a: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endParaRPr lang="en-US" sz="2000" dirty="0" smtClean="0">
              <a:solidFill>
                <a:srgbClr val="0000FF"/>
              </a:solidFill>
              <a:latin typeface="Arial" pitchFamily="34" charset="0"/>
              <a:cs typeface="Arial" pitchFamily="34" charset="0"/>
            </a:endParaRPr>
          </a:p>
          <a:p>
            <a:pPr>
              <a:buNone/>
            </a:pPr>
            <a:r>
              <a:rPr lang="en-US" sz="2000" dirty="0" smtClean="0">
                <a:solidFill>
                  <a:srgbClr val="0000FF"/>
                </a:solidFill>
                <a:latin typeface="Arial" pitchFamily="34" charset="0"/>
                <a:cs typeface="Arial" pitchFamily="34" charset="0"/>
              </a:rPr>
              <a:t>If the optical fibre is placed in air medium, then n0 = 1. Then eq. (5) becomes,	</a:t>
            </a:r>
          </a:p>
          <a:p>
            <a:pPr>
              <a:buNone/>
            </a:pPr>
            <a:r>
              <a:rPr lang="en-US" sz="2000" dirty="0" smtClean="0">
                <a:solidFill>
                  <a:srgbClr val="0000FF"/>
                </a:solidFill>
                <a:latin typeface="Arial" pitchFamily="34" charset="0"/>
                <a:cs typeface="Arial" pitchFamily="34" charset="0"/>
              </a:rPr>
              <a:t>      </a:t>
            </a:r>
            <a:endParaRPr lang="en-US" sz="2000" dirty="0">
              <a:solidFill>
                <a:srgbClr val="0000FF"/>
              </a:solidFill>
              <a:latin typeface="Arial" pitchFamily="34" charset="0"/>
              <a:cs typeface="Arial" pitchFamily="34" charset="0"/>
            </a:endParaRPr>
          </a:p>
        </p:txBody>
      </p:sp>
      <p:sp>
        <p:nvSpPr>
          <p:cNvPr id="49" name="TextBox 48"/>
          <p:cNvSpPr txBox="1"/>
          <p:nvPr/>
        </p:nvSpPr>
        <p:spPr>
          <a:xfrm>
            <a:off x="2071670" y="456839"/>
            <a:ext cx="4044697" cy="2400657"/>
          </a:xfrm>
          <a:prstGeom prst="rect">
            <a:avLst/>
          </a:prstGeom>
          <a:noFill/>
        </p:spPr>
        <p:txBody>
          <a:bodyPr wrap="square" rtlCol="0">
            <a:spAutoFit/>
          </a:bodyPr>
          <a:lstStyle/>
          <a:p>
            <a:pPr>
              <a:lnSpc>
                <a:spcPct val="150000"/>
              </a:lnSpc>
            </a:pPr>
            <a:r>
              <a:rPr lang="en-US" sz="2000" dirty="0" smtClean="0">
                <a:solidFill>
                  <a:srgbClr val="009900"/>
                </a:solidFill>
                <a:latin typeface="Arial" pitchFamily="34" charset="0"/>
                <a:cs typeface="Arial" pitchFamily="34" charset="0"/>
              </a:rPr>
              <a:t>sin</a:t>
            </a:r>
            <a:r>
              <a:rPr lang="en-US" sz="2000" baseline="30000" dirty="0" smtClean="0">
                <a:solidFill>
                  <a:srgbClr val="009900"/>
                </a:solidFill>
                <a:latin typeface="Arial" pitchFamily="34" charset="0"/>
                <a:cs typeface="Arial" pitchFamily="34" charset="0"/>
              </a:rPr>
              <a:t>2</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cos</a:t>
            </a:r>
            <a:r>
              <a:rPr lang="en-US" sz="2000" baseline="30000" dirty="0" smtClean="0">
                <a:solidFill>
                  <a:srgbClr val="009900"/>
                </a:solidFill>
                <a:latin typeface="Arial" pitchFamily="34" charset="0"/>
                <a:cs typeface="Arial" pitchFamily="34" charset="0"/>
              </a:rPr>
              <a:t>2</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1</a:t>
            </a:r>
          </a:p>
          <a:p>
            <a:pPr>
              <a:lnSpc>
                <a:spcPct val="150000"/>
              </a:lnSpc>
            </a:pPr>
            <a:r>
              <a:rPr lang="en-US" sz="2000" dirty="0" smtClean="0">
                <a:solidFill>
                  <a:srgbClr val="009900"/>
                </a:solidFill>
                <a:latin typeface="Arial" pitchFamily="34" charset="0"/>
                <a:cs typeface="Arial" pitchFamily="34" charset="0"/>
              </a:rPr>
              <a:t>sin</a:t>
            </a:r>
            <a:r>
              <a:rPr lang="en-US" sz="2000" baseline="30000" dirty="0" smtClean="0">
                <a:solidFill>
                  <a:srgbClr val="009900"/>
                </a:solidFill>
                <a:latin typeface="Arial" pitchFamily="34" charset="0"/>
                <a:cs typeface="Arial" pitchFamily="34" charset="0"/>
              </a:rPr>
              <a:t>2</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1 - cos</a:t>
            </a:r>
            <a:r>
              <a:rPr lang="en-US" sz="2000" baseline="30000" dirty="0" smtClean="0">
                <a:solidFill>
                  <a:srgbClr val="009900"/>
                </a:solidFill>
                <a:latin typeface="Arial" pitchFamily="34" charset="0"/>
                <a:cs typeface="Arial" pitchFamily="34" charset="0"/>
              </a:rPr>
              <a:t>2</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1</a:t>
            </a:r>
            <a:endParaRPr lang="en-US" sz="2000" dirty="0" smtClean="0">
              <a:solidFill>
                <a:srgbClr val="009900"/>
              </a:solidFill>
              <a:latin typeface="Arial" pitchFamily="34" charset="0"/>
              <a:cs typeface="Arial" pitchFamily="34" charset="0"/>
            </a:endParaRPr>
          </a:p>
          <a:p>
            <a:pPr>
              <a:lnSpc>
                <a:spcPct val="150000"/>
              </a:lnSpc>
            </a:pPr>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√(1-cos</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(3)</a:t>
            </a:r>
            <a:endParaRPr lang="en-US" sz="2000" dirty="0">
              <a:solidFill>
                <a:srgbClr val="009900"/>
              </a:solidFill>
              <a:latin typeface="Arial" pitchFamily="34" charset="0"/>
              <a:cs typeface="Arial" pitchFamily="34" charset="0"/>
            </a:endParaRPr>
          </a:p>
          <a:p>
            <a:pPr>
              <a:lnSpc>
                <a:spcPct val="150000"/>
              </a:lnSpc>
            </a:pPr>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1 </a:t>
            </a:r>
            <a:r>
              <a:rPr lang="en-US" sz="2000" dirty="0" smtClean="0">
                <a:solidFill>
                  <a:srgbClr val="009900"/>
                </a:solidFill>
                <a:latin typeface="Arial" pitchFamily="34" charset="0"/>
                <a:cs typeface="Arial" pitchFamily="34" charset="0"/>
              </a:rPr>
              <a:t>= √1-(n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a:t>
            </a:r>
          </a:p>
          <a:p>
            <a:pPr>
              <a:lnSpc>
                <a:spcPct val="150000"/>
              </a:lnSpc>
            </a:pPr>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    -----   (4)</a:t>
            </a:r>
            <a:endParaRPr lang="en-US" sz="2000" baseline="-25000" dirty="0" smtClean="0">
              <a:solidFill>
                <a:srgbClr val="009900"/>
              </a:solidFill>
              <a:latin typeface="Arial" pitchFamily="34" charset="0"/>
              <a:cs typeface="Arial" pitchFamily="34" charset="0"/>
            </a:endParaRPr>
          </a:p>
        </p:txBody>
      </p:sp>
      <p:cxnSp>
        <p:nvCxnSpPr>
          <p:cNvPr id="39" name="Straight Connector 38"/>
          <p:cNvCxnSpPr/>
          <p:nvPr/>
        </p:nvCxnSpPr>
        <p:spPr>
          <a:xfrm rot="5400000">
            <a:off x="4214810" y="4514686"/>
            <a:ext cx="428628" cy="42862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143108" y="3228802"/>
            <a:ext cx="5100859" cy="2429178"/>
            <a:chOff x="2143108" y="3228802"/>
            <a:chExt cx="5100859" cy="2429178"/>
          </a:xfrm>
        </p:grpSpPr>
        <p:grpSp>
          <p:nvGrpSpPr>
            <p:cNvPr id="52" name="Group 46"/>
            <p:cNvGrpSpPr/>
            <p:nvPr/>
          </p:nvGrpSpPr>
          <p:grpSpPr>
            <a:xfrm>
              <a:off x="2143108" y="3228802"/>
              <a:ext cx="5100859" cy="800220"/>
              <a:chOff x="2285984" y="1200020"/>
              <a:chExt cx="5100859" cy="800220"/>
            </a:xfrm>
          </p:grpSpPr>
          <p:sp>
            <p:nvSpPr>
              <p:cNvPr id="67" name="TextBox 4"/>
              <p:cNvSpPr txBox="1"/>
              <p:nvPr/>
            </p:nvSpPr>
            <p:spPr>
              <a:xfrm>
                <a:off x="2285984" y="1428736"/>
                <a:ext cx="1159292"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0 </a:t>
                </a:r>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grpSp>
            <p:nvGrpSpPr>
              <p:cNvPr id="68" name="Group 12"/>
              <p:cNvGrpSpPr/>
              <p:nvPr/>
            </p:nvGrpSpPr>
            <p:grpSpPr>
              <a:xfrm>
                <a:off x="3435710" y="1200020"/>
                <a:ext cx="1581202" cy="800220"/>
                <a:chOff x="3435710" y="1200020"/>
                <a:chExt cx="1581202" cy="800220"/>
              </a:xfrm>
            </p:grpSpPr>
            <p:grpSp>
              <p:nvGrpSpPr>
                <p:cNvPr id="75" name="Group 9"/>
                <p:cNvGrpSpPr/>
                <p:nvPr/>
              </p:nvGrpSpPr>
              <p:grpSpPr>
                <a:xfrm>
                  <a:off x="3435710" y="1200020"/>
                  <a:ext cx="421910" cy="800220"/>
                  <a:chOff x="3714744" y="1171502"/>
                  <a:chExt cx="421910" cy="800220"/>
                </a:xfrm>
              </p:grpSpPr>
              <p:sp>
                <p:nvSpPr>
                  <p:cNvPr id="77" name="TextBox 5"/>
                  <p:cNvSpPr txBox="1"/>
                  <p:nvPr/>
                </p:nvSpPr>
                <p:spPr>
                  <a:xfrm>
                    <a:off x="3714744" y="117150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endParaRPr lang="en-US" sz="2000" baseline="-25000" dirty="0">
                      <a:solidFill>
                        <a:srgbClr val="009900"/>
                      </a:solidFill>
                      <a:latin typeface="Arial" pitchFamily="34" charset="0"/>
                      <a:cs typeface="Arial" pitchFamily="34" charset="0"/>
                    </a:endParaRPr>
                  </a:p>
                </p:txBody>
              </p:sp>
              <p:cxnSp>
                <p:nvCxnSpPr>
                  <p:cNvPr id="78" name="Straight Connector 7"/>
                  <p:cNvCxnSpPr/>
                  <p:nvPr/>
                </p:nvCxnSpPr>
                <p:spPr>
                  <a:xfrm>
                    <a:off x="3714744" y="1571612"/>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8"/>
                  <p:cNvSpPr txBox="1"/>
                  <p:nvPr/>
                </p:nvSpPr>
                <p:spPr>
                  <a:xfrm>
                    <a:off x="3714744" y="157161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endParaRPr lang="en-US" sz="2000" baseline="-25000" dirty="0">
                      <a:solidFill>
                        <a:srgbClr val="009900"/>
                      </a:solidFill>
                      <a:latin typeface="Arial" pitchFamily="34" charset="0"/>
                      <a:cs typeface="Arial" pitchFamily="34" charset="0"/>
                    </a:endParaRPr>
                  </a:p>
                </p:txBody>
              </p:sp>
            </p:grpSp>
            <p:sp>
              <p:nvSpPr>
                <p:cNvPr id="76" name="TextBox 11"/>
                <p:cNvSpPr txBox="1"/>
                <p:nvPr/>
              </p:nvSpPr>
              <p:spPr>
                <a:xfrm>
                  <a:off x="3857620" y="1385816"/>
                  <a:ext cx="1159292"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 </a:t>
                  </a:r>
                  <a:r>
                    <a:rPr lang="en-US" sz="2000" baseline="-25000" dirty="0" smtClean="0">
                      <a:solidFill>
                        <a:srgbClr val="009900"/>
                      </a:solidFill>
                      <a:latin typeface="Arial" pitchFamily="34" charset="0"/>
                      <a:cs typeface="Arial" pitchFamily="34" charset="0"/>
                    </a:rPr>
                    <a:t> </a:t>
                  </a:r>
                  <a:endParaRPr lang="en-US" sz="2000" baseline="-25000" dirty="0">
                    <a:solidFill>
                      <a:srgbClr val="009900"/>
                    </a:solidFill>
                    <a:latin typeface="Arial" pitchFamily="34" charset="0"/>
                    <a:cs typeface="Arial" pitchFamily="34" charset="0"/>
                  </a:endParaRPr>
                </a:p>
              </p:txBody>
            </p:sp>
          </p:grpSp>
          <p:grpSp>
            <p:nvGrpSpPr>
              <p:cNvPr id="69" name="Group 68"/>
              <p:cNvGrpSpPr/>
              <p:nvPr/>
            </p:nvGrpSpPr>
            <p:grpSpPr>
              <a:xfrm>
                <a:off x="5000628" y="1200020"/>
                <a:ext cx="2386215" cy="800220"/>
                <a:chOff x="5000628" y="1200020"/>
                <a:chExt cx="2386215" cy="800220"/>
              </a:xfrm>
            </p:grpSpPr>
            <p:grpSp>
              <p:nvGrpSpPr>
                <p:cNvPr id="70" name="Group 9"/>
                <p:cNvGrpSpPr/>
                <p:nvPr/>
              </p:nvGrpSpPr>
              <p:grpSpPr>
                <a:xfrm>
                  <a:off x="5000628" y="1200020"/>
                  <a:ext cx="421910" cy="800220"/>
                  <a:chOff x="3714744" y="1171502"/>
                  <a:chExt cx="421910" cy="800220"/>
                </a:xfrm>
              </p:grpSpPr>
              <p:sp>
                <p:nvSpPr>
                  <p:cNvPr id="72" name="TextBox 16"/>
                  <p:cNvSpPr txBox="1"/>
                  <p:nvPr/>
                </p:nvSpPr>
                <p:spPr>
                  <a:xfrm>
                    <a:off x="3714744" y="117150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endParaRPr lang="en-US" sz="2000" baseline="-25000" dirty="0">
                      <a:solidFill>
                        <a:srgbClr val="009900"/>
                      </a:solidFill>
                      <a:latin typeface="Arial" pitchFamily="34" charset="0"/>
                      <a:cs typeface="Arial" pitchFamily="34" charset="0"/>
                    </a:endParaRPr>
                  </a:p>
                </p:txBody>
              </p:sp>
              <p:cxnSp>
                <p:nvCxnSpPr>
                  <p:cNvPr id="73" name="Straight Connector 72"/>
                  <p:cNvCxnSpPr/>
                  <p:nvPr/>
                </p:nvCxnSpPr>
                <p:spPr>
                  <a:xfrm>
                    <a:off x="3714744" y="1571612"/>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714744" y="157161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endParaRPr lang="en-US" sz="2000" baseline="-25000" dirty="0">
                      <a:solidFill>
                        <a:srgbClr val="009900"/>
                      </a:solidFill>
                      <a:latin typeface="Arial" pitchFamily="34" charset="0"/>
                      <a:cs typeface="Arial" pitchFamily="34" charset="0"/>
                    </a:endParaRPr>
                  </a:p>
                </p:txBody>
              </p:sp>
            </p:grpSp>
            <p:sp>
              <p:nvSpPr>
                <p:cNvPr id="71" name="Rectangle 25"/>
                <p:cNvSpPr/>
                <p:nvPr/>
              </p:nvSpPr>
              <p:spPr>
                <a:xfrm>
                  <a:off x="5429256" y="1357298"/>
                  <a:ext cx="1957587"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 </a:t>
                  </a:r>
                  <a:endParaRPr lang="en-US" sz="2000" dirty="0">
                    <a:solidFill>
                      <a:srgbClr val="009900"/>
                    </a:solidFill>
                  </a:endParaRPr>
                </a:p>
              </p:txBody>
            </p:sp>
          </p:grpSp>
        </p:grpSp>
        <p:grpSp>
          <p:nvGrpSpPr>
            <p:cNvPr id="85" name="Group 84"/>
            <p:cNvGrpSpPr/>
            <p:nvPr/>
          </p:nvGrpSpPr>
          <p:grpSpPr>
            <a:xfrm>
              <a:off x="2143108" y="4086058"/>
              <a:ext cx="5052490" cy="814622"/>
              <a:chOff x="2143108" y="4086058"/>
              <a:chExt cx="5052490" cy="814622"/>
            </a:xfrm>
          </p:grpSpPr>
          <p:grpSp>
            <p:nvGrpSpPr>
              <p:cNvPr id="53" name="Group 47"/>
              <p:cNvGrpSpPr/>
              <p:nvPr/>
            </p:nvGrpSpPr>
            <p:grpSpPr>
              <a:xfrm>
                <a:off x="2143108" y="4086058"/>
                <a:ext cx="5052490" cy="814622"/>
                <a:chOff x="2285984" y="2271590"/>
                <a:chExt cx="5052490" cy="814622"/>
              </a:xfrm>
            </p:grpSpPr>
            <p:sp>
              <p:nvSpPr>
                <p:cNvPr id="57" name="TextBox 56"/>
                <p:cNvSpPr txBox="1"/>
                <p:nvPr/>
              </p:nvSpPr>
              <p:spPr>
                <a:xfrm>
                  <a:off x="2285984" y="2428868"/>
                  <a:ext cx="1159292"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sin q</a:t>
                  </a:r>
                  <a:r>
                    <a:rPr lang="en-US" sz="2000" baseline="-25000" dirty="0" smtClean="0">
                      <a:solidFill>
                        <a:srgbClr val="009900"/>
                      </a:solidFill>
                      <a:latin typeface="Arial" pitchFamily="34" charset="0"/>
                      <a:cs typeface="Arial" pitchFamily="34" charset="0"/>
                    </a:rPr>
                    <a:t>0 </a:t>
                  </a:r>
                  <a:r>
                    <a:rPr lang="en-US" sz="2000" dirty="0" smtClean="0">
                      <a:solidFill>
                        <a:srgbClr val="009900"/>
                      </a:solidFill>
                      <a:latin typeface="Arial" pitchFamily="34" charset="0"/>
                      <a:cs typeface="Arial" pitchFamily="34" charset="0"/>
                    </a:rPr>
                    <a:t> = </a:t>
                  </a:r>
                  <a:endParaRPr lang="en-US" sz="2000" dirty="0">
                    <a:solidFill>
                      <a:srgbClr val="009900"/>
                    </a:solidFill>
                    <a:latin typeface="Arial" pitchFamily="34" charset="0"/>
                    <a:cs typeface="Arial" pitchFamily="34" charset="0"/>
                  </a:endParaRPr>
                </a:p>
              </p:txBody>
            </p:sp>
            <p:grpSp>
              <p:nvGrpSpPr>
                <p:cNvPr id="58" name="Group 28"/>
                <p:cNvGrpSpPr/>
                <p:nvPr/>
              </p:nvGrpSpPr>
              <p:grpSpPr>
                <a:xfrm>
                  <a:off x="3357554" y="2271590"/>
                  <a:ext cx="1672879" cy="814622"/>
                  <a:chOff x="5000628" y="1185618"/>
                  <a:chExt cx="1672879" cy="814622"/>
                </a:xfrm>
              </p:grpSpPr>
              <p:grpSp>
                <p:nvGrpSpPr>
                  <p:cNvPr id="62" name="Group 9"/>
                  <p:cNvGrpSpPr/>
                  <p:nvPr/>
                </p:nvGrpSpPr>
                <p:grpSpPr>
                  <a:xfrm>
                    <a:off x="5000628" y="1200020"/>
                    <a:ext cx="421910" cy="800220"/>
                    <a:chOff x="3714744" y="1171502"/>
                    <a:chExt cx="421910" cy="800220"/>
                  </a:xfrm>
                </p:grpSpPr>
                <p:sp>
                  <p:nvSpPr>
                    <p:cNvPr id="64" name="TextBox 63"/>
                    <p:cNvSpPr txBox="1"/>
                    <p:nvPr/>
                  </p:nvSpPr>
                  <p:spPr>
                    <a:xfrm>
                      <a:off x="3714744" y="117150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endParaRPr lang="en-US" sz="2000" baseline="-25000" dirty="0">
                        <a:solidFill>
                          <a:srgbClr val="009900"/>
                        </a:solidFill>
                        <a:latin typeface="Arial" pitchFamily="34" charset="0"/>
                        <a:cs typeface="Arial" pitchFamily="34" charset="0"/>
                      </a:endParaRPr>
                    </a:p>
                  </p:txBody>
                </p:sp>
                <p:cxnSp>
                  <p:nvCxnSpPr>
                    <p:cNvPr id="65" name="Straight Connector 64"/>
                    <p:cNvCxnSpPr/>
                    <p:nvPr/>
                  </p:nvCxnSpPr>
                  <p:spPr>
                    <a:xfrm>
                      <a:off x="3714744" y="1571612"/>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714744" y="1571612"/>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endParaRPr lang="en-US" sz="2000" baseline="-25000" dirty="0">
                        <a:solidFill>
                          <a:srgbClr val="009900"/>
                        </a:solidFill>
                        <a:latin typeface="Arial" pitchFamily="34" charset="0"/>
                        <a:cs typeface="Arial" pitchFamily="34" charset="0"/>
                      </a:endParaRPr>
                    </a:p>
                  </p:txBody>
                </p:sp>
              </p:grpSp>
              <p:sp>
                <p:nvSpPr>
                  <p:cNvPr id="63" name="Rectangle 62"/>
                  <p:cNvSpPr/>
                  <p:nvPr/>
                </p:nvSpPr>
                <p:spPr>
                  <a:xfrm>
                    <a:off x="5429256" y="1185618"/>
                    <a:ext cx="1244251"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a:t>
                    </a:r>
                    <a:endParaRPr lang="en-US" sz="2000" dirty="0">
                      <a:solidFill>
                        <a:srgbClr val="009900"/>
                      </a:solidFill>
                    </a:endParaRPr>
                  </a:p>
                </p:txBody>
              </p:sp>
            </p:grpSp>
            <p:grpSp>
              <p:nvGrpSpPr>
                <p:cNvPr id="59" name="Group 42"/>
                <p:cNvGrpSpPr/>
                <p:nvPr/>
              </p:nvGrpSpPr>
              <p:grpSpPr>
                <a:xfrm>
                  <a:off x="5399104" y="2428868"/>
                  <a:ext cx="1939370" cy="412252"/>
                  <a:chOff x="5399104" y="2671700"/>
                  <a:chExt cx="1939370" cy="412252"/>
                </a:xfrm>
              </p:grpSpPr>
              <p:sp>
                <p:nvSpPr>
                  <p:cNvPr id="60" name="TextBox 59"/>
                  <p:cNvSpPr txBox="1"/>
                  <p:nvPr/>
                </p:nvSpPr>
                <p:spPr>
                  <a:xfrm>
                    <a:off x="5399104" y="2714620"/>
                    <a:ext cx="458780" cy="369332"/>
                  </a:xfrm>
                  <a:prstGeom prst="rect">
                    <a:avLst/>
                  </a:prstGeom>
                  <a:noFill/>
                </p:spPr>
                <p:txBody>
                  <a:bodyPr wrap="none" rtlCol="0">
                    <a:spAutoFit/>
                  </a:bodyPr>
                  <a:lstStyle/>
                  <a:p>
                    <a:r>
                      <a:rPr lang="en-US" dirty="0" smtClean="0">
                        <a:solidFill>
                          <a:srgbClr val="009900"/>
                        </a:solidFill>
                      </a:rPr>
                      <a:t> =  </a:t>
                    </a:r>
                    <a:endParaRPr lang="en-US" dirty="0">
                      <a:solidFill>
                        <a:srgbClr val="009900"/>
                      </a:solidFill>
                    </a:endParaRPr>
                  </a:p>
                </p:txBody>
              </p:sp>
              <p:sp>
                <p:nvSpPr>
                  <p:cNvPr id="61" name="Rectangle 60"/>
                  <p:cNvSpPr/>
                  <p:nvPr/>
                </p:nvSpPr>
                <p:spPr>
                  <a:xfrm>
                    <a:off x="5786446" y="2671700"/>
                    <a:ext cx="1552028"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endParaRPr lang="en-US" sz="2000" dirty="0">
                      <a:solidFill>
                        <a:srgbClr val="009900"/>
                      </a:solidFill>
                    </a:endParaRPr>
                  </a:p>
                </p:txBody>
              </p:sp>
            </p:grpSp>
          </p:grpSp>
          <p:grpSp>
            <p:nvGrpSpPr>
              <p:cNvPr id="43" name="Group 53"/>
              <p:cNvGrpSpPr/>
              <p:nvPr/>
            </p:nvGrpSpPr>
            <p:grpSpPr>
              <a:xfrm>
                <a:off x="3243439" y="4086058"/>
                <a:ext cx="1643074" cy="757300"/>
                <a:chOff x="3357554" y="1714488"/>
                <a:chExt cx="1643074" cy="757300"/>
              </a:xfrm>
            </p:grpSpPr>
            <p:cxnSp>
              <p:nvCxnSpPr>
                <p:cNvPr id="44" name="Straight Connector 43"/>
                <p:cNvCxnSpPr/>
                <p:nvPr/>
              </p:nvCxnSpPr>
              <p:spPr>
                <a:xfrm rot="5400000">
                  <a:off x="3357554" y="1714488"/>
                  <a:ext cx="428628" cy="42862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286248" y="2071678"/>
                  <a:ext cx="421910"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endParaRPr lang="en-US" sz="2000" dirty="0">
                    <a:solidFill>
                      <a:srgbClr val="009900"/>
                    </a:solidFill>
                  </a:endParaRPr>
                </a:p>
              </p:txBody>
            </p:sp>
            <p:cxnSp>
              <p:nvCxnSpPr>
                <p:cNvPr id="51" name="Straight Connector 50"/>
                <p:cNvCxnSpPr/>
                <p:nvPr/>
              </p:nvCxnSpPr>
              <p:spPr>
                <a:xfrm>
                  <a:off x="3929058" y="2143116"/>
                  <a:ext cx="1071570"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grpSp>
        <p:grpSp>
          <p:nvGrpSpPr>
            <p:cNvPr id="84" name="Group 83"/>
            <p:cNvGrpSpPr/>
            <p:nvPr/>
          </p:nvGrpSpPr>
          <p:grpSpPr>
            <a:xfrm>
              <a:off x="2519906" y="4929198"/>
              <a:ext cx="3654930" cy="728782"/>
              <a:chOff x="2519906" y="4929198"/>
              <a:chExt cx="3654930" cy="728782"/>
            </a:xfrm>
          </p:grpSpPr>
          <p:sp>
            <p:nvSpPr>
              <p:cNvPr id="55" name="TextBox 54"/>
              <p:cNvSpPr txBox="1"/>
              <p:nvPr/>
            </p:nvSpPr>
            <p:spPr>
              <a:xfrm>
                <a:off x="2519906" y="5029154"/>
                <a:ext cx="1311578"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q</a:t>
                </a:r>
                <a:r>
                  <a:rPr lang="en-US" sz="2000" baseline="-25000" dirty="0" smtClean="0">
                    <a:solidFill>
                      <a:srgbClr val="009900"/>
                    </a:solidFill>
                    <a:latin typeface="Arial" pitchFamily="34" charset="0"/>
                    <a:cs typeface="Arial" pitchFamily="34" charset="0"/>
                  </a:rPr>
                  <a:t>0 </a:t>
                </a:r>
                <a:r>
                  <a:rPr lang="en-US" sz="2000" dirty="0" smtClean="0">
                    <a:solidFill>
                      <a:srgbClr val="009900"/>
                    </a:solidFill>
                    <a:latin typeface="Arial" pitchFamily="34" charset="0"/>
                    <a:cs typeface="Arial" pitchFamily="34" charset="0"/>
                  </a:rPr>
                  <a:t> = sin</a:t>
                </a:r>
                <a:r>
                  <a:rPr lang="en-US" sz="2000" baseline="30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sp>
            <p:nvSpPr>
              <p:cNvPr id="56" name="Rectangle 55"/>
              <p:cNvSpPr/>
              <p:nvPr/>
            </p:nvSpPr>
            <p:spPr>
              <a:xfrm>
                <a:off x="3591476" y="4929198"/>
                <a:ext cx="1244251"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a:t>
                </a:r>
                <a:endParaRPr lang="en-US" sz="2000" dirty="0">
                  <a:solidFill>
                    <a:srgbClr val="009900"/>
                  </a:solidFill>
                </a:endParaRPr>
              </a:p>
            </p:txBody>
          </p:sp>
          <p:sp>
            <p:nvSpPr>
              <p:cNvPr id="80" name="TextBox 79"/>
              <p:cNvSpPr txBox="1"/>
              <p:nvPr/>
            </p:nvSpPr>
            <p:spPr>
              <a:xfrm>
                <a:off x="4000496" y="5257870"/>
                <a:ext cx="421910"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endParaRPr lang="en-US" sz="2000" baseline="-25000" dirty="0">
                  <a:solidFill>
                    <a:srgbClr val="009900"/>
                  </a:solidFill>
                  <a:latin typeface="Arial" pitchFamily="34" charset="0"/>
                  <a:cs typeface="Arial" pitchFamily="34" charset="0"/>
                </a:endParaRPr>
              </a:p>
            </p:txBody>
          </p:sp>
          <p:cxnSp>
            <p:nvCxnSpPr>
              <p:cNvPr id="82" name="Straight Connector 81"/>
              <p:cNvCxnSpPr/>
              <p:nvPr/>
            </p:nvCxnSpPr>
            <p:spPr>
              <a:xfrm>
                <a:off x="3714744" y="5329308"/>
                <a:ext cx="1000132"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4786314" y="5100592"/>
                <a:ext cx="1388522"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   (5)</a:t>
                </a:r>
                <a:endParaRPr lang="en-US" sz="2000" dirty="0">
                  <a:solidFill>
                    <a:srgbClr val="009900"/>
                  </a:solidFill>
                </a:endParaRPr>
              </a:p>
            </p:txBody>
          </p:sp>
        </p:grpSp>
      </p:grpSp>
      <p:grpSp>
        <p:nvGrpSpPr>
          <p:cNvPr id="87" name="Group 86"/>
          <p:cNvGrpSpPr/>
          <p:nvPr/>
        </p:nvGrpSpPr>
        <p:grpSpPr>
          <a:xfrm>
            <a:off x="2500298" y="6172162"/>
            <a:ext cx="3816232" cy="400110"/>
            <a:chOff x="1928794" y="4214818"/>
            <a:chExt cx="3816232" cy="400110"/>
          </a:xfrm>
        </p:grpSpPr>
        <p:sp>
          <p:nvSpPr>
            <p:cNvPr id="88" name="TextBox 87"/>
            <p:cNvSpPr txBox="1"/>
            <p:nvPr/>
          </p:nvSpPr>
          <p:spPr>
            <a:xfrm>
              <a:off x="1928794" y="4214818"/>
              <a:ext cx="1311578"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q</a:t>
              </a:r>
              <a:r>
                <a:rPr lang="en-US" sz="2000" baseline="-25000" dirty="0" smtClean="0">
                  <a:solidFill>
                    <a:srgbClr val="009900"/>
                  </a:solidFill>
                  <a:latin typeface="Arial" pitchFamily="34" charset="0"/>
                  <a:cs typeface="Arial" pitchFamily="34" charset="0"/>
                </a:rPr>
                <a:t>0 </a:t>
              </a:r>
              <a:r>
                <a:rPr lang="en-US" sz="2000" dirty="0" smtClean="0">
                  <a:solidFill>
                    <a:srgbClr val="009900"/>
                  </a:solidFill>
                  <a:latin typeface="Arial" pitchFamily="34" charset="0"/>
                  <a:cs typeface="Arial" pitchFamily="34" charset="0"/>
                </a:rPr>
                <a:t> = sin</a:t>
              </a:r>
              <a:r>
                <a:rPr lang="en-US" sz="2000" baseline="30000" dirty="0" smtClean="0">
                  <a:solidFill>
                    <a:srgbClr val="009900"/>
                  </a:solidFill>
                  <a:latin typeface="Arial" pitchFamily="34" charset="0"/>
                  <a:cs typeface="Arial" pitchFamily="34" charset="0"/>
                </a:rPr>
                <a:t>-1</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sp>
          <p:nvSpPr>
            <p:cNvPr id="89" name="Rectangle 88"/>
            <p:cNvSpPr/>
            <p:nvPr/>
          </p:nvSpPr>
          <p:spPr>
            <a:xfrm>
              <a:off x="3000364" y="4214818"/>
              <a:ext cx="2744662" cy="400110"/>
            </a:xfrm>
            <a:prstGeom prst="rect">
              <a:avLst/>
            </a:prstGeom>
          </p:spPr>
          <p:txBody>
            <a:bodyPr wrap="none">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   (6)</a:t>
              </a:r>
              <a:endParaRPr lang="en-US" sz="2000" dirty="0">
                <a:solidFill>
                  <a:srgbClr val="009900"/>
                </a:solidFill>
              </a:endParaRPr>
            </a:p>
          </p:txBody>
        </p:sp>
      </p:gr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215106"/>
          </a:xfrm>
        </p:spPr>
        <p:txBody>
          <a:bodyPr>
            <a:normAutofit/>
          </a:bodyPr>
          <a:lstStyle/>
          <a:p>
            <a:pPr algn="just">
              <a:buNone/>
            </a:pPr>
            <a:r>
              <a:rPr lang="en-US" sz="2000" dirty="0" smtClean="0">
                <a:solidFill>
                  <a:srgbClr val="0000FF"/>
                </a:solidFill>
                <a:latin typeface="Arial" pitchFamily="34" charset="0"/>
                <a:cs typeface="Arial" pitchFamily="34" charset="0"/>
              </a:rPr>
              <a:t>The light entering the core from within the cone defined by the acceptance angle will be guided to travel through the optical fibre. This is the principle of light propagation through an optical fibre.</a:t>
            </a:r>
          </a:p>
          <a:p>
            <a:pPr marL="514350" indent="-514350" algn="just">
              <a:buAutoNum type="romanLcParenBoth" startAt="2"/>
            </a:pPr>
            <a:r>
              <a:rPr lang="en-US" sz="2000" dirty="0" smtClean="0">
                <a:solidFill>
                  <a:srgbClr val="0000FF"/>
                </a:solidFill>
                <a:latin typeface="Arial" pitchFamily="34" charset="0"/>
                <a:cs typeface="Arial" pitchFamily="34" charset="0"/>
              </a:rPr>
              <a:t>Numerical aperture (NA):</a:t>
            </a:r>
          </a:p>
          <a:p>
            <a:pPr marL="514350" indent="-514350" algn="just">
              <a:buNone/>
            </a:pPr>
            <a:r>
              <a:rPr lang="en-US" sz="2000" dirty="0" smtClean="0">
                <a:solidFill>
                  <a:srgbClr val="0000FF"/>
                </a:solidFill>
                <a:latin typeface="Arial" pitchFamily="34" charset="0"/>
                <a:cs typeface="Arial" pitchFamily="34" charset="0"/>
              </a:rPr>
              <a:t>	the sine of acceptance angle of the fibre is called Numerical aperture (NA). It represents the light gathering power of the optical fibre.</a:t>
            </a:r>
          </a:p>
          <a:p>
            <a:pPr marL="514350" indent="-514350" algn="just">
              <a:buNone/>
            </a:pPr>
            <a:r>
              <a:rPr lang="en-US" sz="2000" dirty="0" smtClean="0">
                <a:solidFill>
                  <a:srgbClr val="0000FF"/>
                </a:solidFill>
                <a:latin typeface="Arial" pitchFamily="34" charset="0"/>
                <a:cs typeface="Arial" pitchFamily="34" charset="0"/>
              </a:rPr>
              <a:t>Numerical aperture NA = sin </a:t>
            </a:r>
            <a:r>
              <a:rPr lang="el-GR" sz="2000" dirty="0" smtClean="0">
                <a:solidFill>
                  <a:srgbClr val="0000FF"/>
                </a:solidFill>
                <a:latin typeface="Arial" pitchFamily="34" charset="0"/>
                <a:cs typeface="Arial" pitchFamily="34" charset="0"/>
              </a:rPr>
              <a:t>θ</a:t>
            </a:r>
            <a:r>
              <a:rPr lang="en-US" sz="2000" baseline="-25000" dirty="0" smtClean="0">
                <a:solidFill>
                  <a:srgbClr val="0000FF"/>
                </a:solidFill>
                <a:latin typeface="Arial" pitchFamily="34" charset="0"/>
                <a:cs typeface="Arial" pitchFamily="34" charset="0"/>
              </a:rPr>
              <a:t>0</a:t>
            </a:r>
            <a:r>
              <a:rPr lang="en-US" sz="2000" dirty="0" smtClean="0">
                <a:solidFill>
                  <a:srgbClr val="0000FF"/>
                </a:solidFill>
                <a:latin typeface="Arial" pitchFamily="34" charset="0"/>
                <a:cs typeface="Arial" pitchFamily="34" charset="0"/>
              </a:rPr>
              <a:t>.</a:t>
            </a: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r>
              <a:rPr lang="en-US" sz="2000" dirty="0" smtClean="0">
                <a:solidFill>
                  <a:srgbClr val="0000FF"/>
                </a:solidFill>
                <a:latin typeface="Arial" pitchFamily="34" charset="0"/>
                <a:cs typeface="Arial" pitchFamily="34" charset="0"/>
              </a:rPr>
              <a:t>If the surrounding medium is air, then n0 = 1. The above eq. becomes</a:t>
            </a: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r>
              <a:rPr lang="en-US" sz="2000" dirty="0" smtClean="0">
                <a:solidFill>
                  <a:srgbClr val="0000FF"/>
                </a:solidFill>
                <a:latin typeface="Arial" pitchFamily="34" charset="0"/>
                <a:cs typeface="Arial" pitchFamily="34" charset="0"/>
              </a:rPr>
              <a:t>Let </a:t>
            </a:r>
            <a:r>
              <a:rPr lang="el-GR" sz="2000" dirty="0" smtClean="0">
                <a:solidFill>
                  <a:srgbClr val="0000FF"/>
                </a:solidFill>
                <a:latin typeface="Arial" pitchFamily="34" charset="0"/>
                <a:cs typeface="Arial" pitchFamily="34" charset="0"/>
              </a:rPr>
              <a:t>θ</a:t>
            </a:r>
            <a:r>
              <a:rPr lang="en-US" sz="2000" dirty="0" smtClean="0">
                <a:solidFill>
                  <a:srgbClr val="0000FF"/>
                </a:solidFill>
                <a:latin typeface="Arial" pitchFamily="34" charset="0"/>
                <a:cs typeface="Arial" pitchFamily="34" charset="0"/>
              </a:rPr>
              <a:t>1 be the angle of incidence for the ray entering the core. The light ray will be propagated if,</a:t>
            </a: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r>
              <a:rPr lang="en-US" sz="2000" dirty="0" smtClean="0">
                <a:solidFill>
                  <a:srgbClr val="0000FF"/>
                </a:solidFill>
                <a:latin typeface="Arial" pitchFamily="34" charset="0"/>
                <a:cs typeface="Arial" pitchFamily="34" charset="0"/>
              </a:rPr>
              <a:t>This is the condition for the propagation of light inside the fibre.</a:t>
            </a: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endParaRPr lang="en-US" sz="2000" dirty="0" smtClean="0">
              <a:solidFill>
                <a:srgbClr val="0000FF"/>
              </a:solidFill>
              <a:latin typeface="Arial" pitchFamily="34" charset="0"/>
              <a:cs typeface="Arial" pitchFamily="34" charset="0"/>
            </a:endParaRPr>
          </a:p>
          <a:p>
            <a:pPr marL="514350" indent="-514350" algn="just">
              <a:buNone/>
            </a:pPr>
            <a:endParaRPr lang="en-US" sz="2000" dirty="0" smtClean="0">
              <a:solidFill>
                <a:srgbClr val="0000FF"/>
              </a:solidFill>
              <a:latin typeface="Arial" pitchFamily="34" charset="0"/>
              <a:cs typeface="Arial" pitchFamily="34" charset="0"/>
            </a:endParaRPr>
          </a:p>
        </p:txBody>
      </p:sp>
      <p:grpSp>
        <p:nvGrpSpPr>
          <p:cNvPr id="62" name="Group 61"/>
          <p:cNvGrpSpPr/>
          <p:nvPr/>
        </p:nvGrpSpPr>
        <p:grpSpPr>
          <a:xfrm>
            <a:off x="2399055" y="2643182"/>
            <a:ext cx="3030201" cy="828738"/>
            <a:chOff x="1571604" y="2786058"/>
            <a:chExt cx="3030201" cy="828738"/>
          </a:xfrm>
        </p:grpSpPr>
        <p:sp>
          <p:nvSpPr>
            <p:cNvPr id="57" name="TextBox 56"/>
            <p:cNvSpPr txBox="1"/>
            <p:nvPr/>
          </p:nvSpPr>
          <p:spPr>
            <a:xfrm>
              <a:off x="1571604" y="3028890"/>
              <a:ext cx="1844031"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 = sin (q</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sp>
          <p:nvSpPr>
            <p:cNvPr id="58" name="TextBox 57"/>
            <p:cNvSpPr txBox="1"/>
            <p:nvPr/>
          </p:nvSpPr>
          <p:spPr>
            <a:xfrm>
              <a:off x="3786182" y="3214686"/>
              <a:ext cx="492443"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a:t>
              </a:r>
              <a:endParaRPr lang="en-US" sz="2000" dirty="0">
                <a:solidFill>
                  <a:srgbClr val="009900"/>
                </a:solidFill>
                <a:latin typeface="Arial" pitchFamily="34" charset="0"/>
                <a:cs typeface="Arial" pitchFamily="34" charset="0"/>
              </a:endParaRPr>
            </a:p>
          </p:txBody>
        </p:sp>
        <p:sp>
          <p:nvSpPr>
            <p:cNvPr id="59" name="TextBox 58"/>
            <p:cNvSpPr txBox="1"/>
            <p:nvPr/>
          </p:nvSpPr>
          <p:spPr>
            <a:xfrm>
              <a:off x="3357554" y="2786058"/>
              <a:ext cx="1244251"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a:t>
              </a:r>
              <a:endParaRPr lang="en-US" sz="2000" dirty="0">
                <a:solidFill>
                  <a:srgbClr val="009900"/>
                </a:solidFill>
                <a:latin typeface="Arial" pitchFamily="34" charset="0"/>
                <a:cs typeface="Arial" pitchFamily="34" charset="0"/>
              </a:endParaRPr>
            </a:p>
          </p:txBody>
        </p:sp>
        <p:cxnSp>
          <p:nvCxnSpPr>
            <p:cNvPr id="61" name="Straight Connector 60"/>
            <p:cNvCxnSpPr/>
            <p:nvPr/>
          </p:nvCxnSpPr>
          <p:spPr>
            <a:xfrm>
              <a:off x="3357554" y="3214686"/>
              <a:ext cx="1214446" cy="15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2538602" y="3929066"/>
            <a:ext cx="3533596" cy="400110"/>
          </a:xfrm>
          <a:prstGeom prst="rect">
            <a:avLst/>
          </a:prstGeom>
          <a:noFill/>
        </p:spPr>
        <p:txBody>
          <a:bodyPr wrap="none" rtlCol="0">
            <a:spAutoFit/>
          </a:bodyPr>
          <a:lstStyle/>
          <a:p>
            <a:r>
              <a:rPr lang="en-US" sz="2000" dirty="0" smtClean="0">
                <a:solidFill>
                  <a:srgbClr val="009900"/>
                </a:solidFill>
                <a:latin typeface="Arial" pitchFamily="34" charset="0"/>
                <a:cs typeface="Arial" pitchFamily="34" charset="0"/>
              </a:rPr>
              <a:t>NA = √(n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   ----------   (7) </a:t>
            </a:r>
            <a:endParaRPr lang="en-US" sz="2000" dirty="0">
              <a:solidFill>
                <a:srgbClr val="009900"/>
              </a:solidFill>
              <a:latin typeface="Arial" pitchFamily="34" charset="0"/>
              <a:cs typeface="Arial" pitchFamily="34" charset="0"/>
            </a:endParaRPr>
          </a:p>
        </p:txBody>
      </p:sp>
      <p:sp>
        <p:nvSpPr>
          <p:cNvPr id="64" name="TextBox 63"/>
          <p:cNvSpPr txBox="1"/>
          <p:nvPr/>
        </p:nvSpPr>
        <p:spPr>
          <a:xfrm>
            <a:off x="428596" y="5357826"/>
            <a:ext cx="6481261" cy="400110"/>
          </a:xfrm>
          <a:prstGeom prst="rect">
            <a:avLst/>
          </a:prstGeom>
          <a:noFill/>
        </p:spPr>
        <p:txBody>
          <a:bodyPr wrap="square" rtlCol="0">
            <a:spAutoFit/>
          </a:bodyPr>
          <a:lstStyle/>
          <a:p>
            <a:r>
              <a:rPr lang="el-GR" sz="2000" dirty="0" smtClean="0">
                <a:solidFill>
                  <a:srgbClr val="009900"/>
                </a:solidFill>
                <a:latin typeface="Arial" pitchFamily="34" charset="0"/>
                <a:cs typeface="Arial" pitchFamily="34" charset="0"/>
              </a:rPr>
              <a:t>θ</a:t>
            </a:r>
            <a:r>
              <a:rPr lang="en-US" sz="2000" baseline="-25000" dirty="0" err="1" smtClean="0">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&lt; </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(or)    sin </a:t>
            </a:r>
            <a:r>
              <a:rPr lang="el-GR" sz="2000" dirty="0" smtClean="0">
                <a:solidFill>
                  <a:srgbClr val="009900"/>
                </a:solidFill>
                <a:latin typeface="Arial" pitchFamily="34" charset="0"/>
                <a:cs typeface="Arial" pitchFamily="34" charset="0"/>
              </a:rPr>
              <a:t>θ</a:t>
            </a:r>
            <a:r>
              <a:rPr lang="en-US" sz="2000" baseline="-25000" dirty="0" err="1" smtClean="0">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&lt; sin </a:t>
            </a:r>
            <a:r>
              <a:rPr lang="el-GR" sz="2000" dirty="0" smtClean="0">
                <a:solidFill>
                  <a:srgbClr val="009900"/>
                </a:solidFill>
                <a:latin typeface="Arial" pitchFamily="34" charset="0"/>
                <a:cs typeface="Arial" pitchFamily="34" charset="0"/>
              </a:rPr>
              <a:t>θ</a:t>
            </a:r>
            <a:r>
              <a:rPr lang="en-US" sz="2000" baseline="-25000" dirty="0" smtClean="0">
                <a:solidFill>
                  <a:srgbClr val="009900"/>
                </a:solidFill>
                <a:latin typeface="Arial" pitchFamily="34" charset="0"/>
                <a:cs typeface="Arial" pitchFamily="34" charset="0"/>
              </a:rPr>
              <a:t>0</a:t>
            </a:r>
            <a:r>
              <a:rPr lang="en-US" sz="2000" dirty="0" smtClean="0">
                <a:solidFill>
                  <a:srgbClr val="009900"/>
                </a:solidFill>
                <a:latin typeface="Arial" pitchFamily="34" charset="0"/>
                <a:cs typeface="Arial" pitchFamily="34" charset="0"/>
              </a:rPr>
              <a:t>    (or)      sin </a:t>
            </a:r>
            <a:r>
              <a:rPr lang="el-GR" sz="2000" dirty="0" smtClean="0">
                <a:solidFill>
                  <a:srgbClr val="009900"/>
                </a:solidFill>
                <a:latin typeface="Arial" pitchFamily="34" charset="0"/>
                <a:cs typeface="Arial" pitchFamily="34" charset="0"/>
              </a:rPr>
              <a:t>θ</a:t>
            </a:r>
            <a:r>
              <a:rPr lang="en-US" sz="2000" baseline="-25000" dirty="0" err="1" smtClean="0">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&lt; √(n</a:t>
            </a:r>
            <a:r>
              <a:rPr lang="en-US" sz="2000" baseline="-25000" dirty="0" smtClean="0">
                <a:solidFill>
                  <a:srgbClr val="009900"/>
                </a:solidFill>
                <a:latin typeface="Arial" pitchFamily="34" charset="0"/>
                <a:cs typeface="Arial" pitchFamily="34" charset="0"/>
              </a:rPr>
              <a:t>1</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-n</a:t>
            </a:r>
            <a:r>
              <a:rPr lang="en-US" sz="2000" baseline="-25000" dirty="0" smtClean="0">
                <a:solidFill>
                  <a:srgbClr val="009900"/>
                </a:solidFill>
                <a:latin typeface="Arial" pitchFamily="34" charset="0"/>
                <a:cs typeface="Arial" pitchFamily="34" charset="0"/>
              </a:rPr>
              <a:t>2</a:t>
            </a:r>
            <a:r>
              <a:rPr lang="en-US" sz="2000" baseline="30000" dirty="0" smtClean="0">
                <a:solidFill>
                  <a:srgbClr val="009900"/>
                </a:solidFill>
                <a:latin typeface="Arial" pitchFamily="34" charset="0"/>
                <a:cs typeface="Arial" pitchFamily="34" charset="0"/>
              </a:rPr>
              <a:t>2</a:t>
            </a:r>
            <a:r>
              <a:rPr lang="en-US" sz="2000" dirty="0" smtClean="0">
                <a:solidFill>
                  <a:srgbClr val="009900"/>
                </a:solidFill>
                <a:latin typeface="Arial" pitchFamily="34" charset="0"/>
                <a:cs typeface="Arial" pitchFamily="34" charset="0"/>
              </a:rPr>
              <a:t>)</a:t>
            </a:r>
            <a:endParaRPr lang="en-US" sz="2000" dirty="0">
              <a:solidFill>
                <a:srgbClr val="009900"/>
              </a:solidFill>
              <a:latin typeface="Arial" pitchFamily="34" charset="0"/>
              <a:cs typeface="Arial" pitchFamily="34" charset="0"/>
            </a:endParaRPr>
          </a:p>
        </p:txBody>
      </p:sp>
      <p:sp>
        <p:nvSpPr>
          <p:cNvPr id="65" name="TextBox 64"/>
          <p:cNvSpPr txBox="1"/>
          <p:nvPr/>
        </p:nvSpPr>
        <p:spPr>
          <a:xfrm>
            <a:off x="6858016" y="5357826"/>
            <a:ext cx="1571636" cy="400110"/>
          </a:xfrm>
          <a:prstGeom prst="rect">
            <a:avLst/>
          </a:prstGeom>
          <a:noFill/>
        </p:spPr>
        <p:txBody>
          <a:bodyPr wrap="square" rtlCol="0">
            <a:spAutoFit/>
          </a:bodyPr>
          <a:lstStyle/>
          <a:p>
            <a:r>
              <a:rPr lang="en-US" sz="2000" dirty="0" smtClean="0">
                <a:solidFill>
                  <a:srgbClr val="009900"/>
                </a:solidFill>
                <a:latin typeface="Arial" pitchFamily="34" charset="0"/>
                <a:cs typeface="Arial" pitchFamily="34" charset="0"/>
              </a:rPr>
              <a:t>sin </a:t>
            </a:r>
            <a:r>
              <a:rPr lang="el-GR" sz="2000" dirty="0" smtClean="0">
                <a:solidFill>
                  <a:srgbClr val="009900"/>
                </a:solidFill>
                <a:latin typeface="Arial" pitchFamily="34" charset="0"/>
                <a:cs typeface="Arial" pitchFamily="34" charset="0"/>
              </a:rPr>
              <a:t>θ</a:t>
            </a:r>
            <a:r>
              <a:rPr lang="en-US" sz="2000" baseline="-25000" dirty="0" err="1" smtClean="0">
                <a:solidFill>
                  <a:srgbClr val="009900"/>
                </a:solidFill>
                <a:latin typeface="Arial" pitchFamily="34" charset="0"/>
                <a:cs typeface="Arial" pitchFamily="34" charset="0"/>
              </a:rPr>
              <a:t>i</a:t>
            </a:r>
            <a:r>
              <a:rPr lang="en-US" sz="2000" dirty="0" smtClean="0">
                <a:solidFill>
                  <a:srgbClr val="009900"/>
                </a:solidFill>
                <a:latin typeface="Arial" pitchFamily="34" charset="0"/>
                <a:cs typeface="Arial" pitchFamily="34" charset="0"/>
              </a:rPr>
              <a:t> &lt; NA</a:t>
            </a:r>
            <a:endParaRPr lang="en-US" sz="2000" dirty="0">
              <a:solidFill>
                <a:srgbClr val="009900"/>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429684" cy="6072230"/>
          </a:xfrm>
        </p:spPr>
        <p:txBody>
          <a:bodyPr>
            <a:normAutofit/>
          </a:bodyPr>
          <a:lstStyle/>
          <a:p>
            <a:pPr algn="just">
              <a:buNone/>
            </a:pPr>
            <a:r>
              <a:rPr lang="en-US" sz="2000" dirty="0" smtClean="0">
                <a:solidFill>
                  <a:srgbClr val="FF0000"/>
                </a:solidFill>
                <a:latin typeface="Arial" pitchFamily="34" charset="0"/>
                <a:cs typeface="Arial" pitchFamily="34" charset="0"/>
              </a:rPr>
              <a:t>SINGLE MODE FIBRES:</a:t>
            </a:r>
          </a:p>
          <a:p>
            <a:pPr algn="just">
              <a:buNone/>
            </a:pPr>
            <a:r>
              <a:rPr lang="en-US" sz="2000" dirty="0" smtClean="0">
                <a:solidFill>
                  <a:srgbClr val="0000FF"/>
                </a:solidFill>
                <a:latin typeface="Arial" pitchFamily="34" charset="0"/>
                <a:cs typeface="Arial" pitchFamily="34" charset="0"/>
              </a:rPr>
              <a:t>	In the single mode fibres, the diameter of the core is very small of the order of 5 to 10 </a:t>
            </a:r>
            <a:r>
              <a:rPr lang="el-GR" sz="2000" dirty="0" smtClean="0">
                <a:solidFill>
                  <a:srgbClr val="0000FF"/>
                </a:solidFill>
                <a:latin typeface="Arial" pitchFamily="34" charset="0"/>
                <a:cs typeface="Arial" pitchFamily="34" charset="0"/>
              </a:rPr>
              <a:t>μ</a:t>
            </a:r>
            <a:r>
              <a:rPr lang="en-US" sz="2000" dirty="0" smtClean="0">
                <a:solidFill>
                  <a:srgbClr val="0000FF"/>
                </a:solidFill>
                <a:latin typeface="Arial" pitchFamily="34" charset="0"/>
                <a:cs typeface="Arial" pitchFamily="34" charset="0"/>
              </a:rPr>
              <a:t>m. So it allows only one mode of propagation of light waves. Hence it is called “single mode fibre”. In this mode, light travels along a single path, along the axis. The diameter of the cladding is very large of the order of 125 </a:t>
            </a:r>
            <a:r>
              <a:rPr lang="el-GR" sz="2000" dirty="0" smtClean="0">
                <a:solidFill>
                  <a:srgbClr val="0000FF"/>
                </a:solidFill>
                <a:latin typeface="Arial" pitchFamily="34" charset="0"/>
                <a:cs typeface="Arial" pitchFamily="34" charset="0"/>
              </a:rPr>
              <a:t>μ</a:t>
            </a:r>
            <a:r>
              <a:rPr lang="en-US" sz="2000" dirty="0" smtClean="0">
                <a:solidFill>
                  <a:srgbClr val="0000FF"/>
                </a:solidFill>
                <a:latin typeface="Arial" pitchFamily="34" charset="0"/>
                <a:cs typeface="Arial" pitchFamily="34" charset="0"/>
              </a:rPr>
              <a:t>m when compared with the diameter of the core.</a:t>
            </a:r>
          </a:p>
          <a:p>
            <a:pPr algn="just">
              <a:buNone/>
            </a:pPr>
            <a:r>
              <a:rPr lang="en-US" sz="2000" dirty="0" smtClean="0">
                <a:solidFill>
                  <a:srgbClr val="0000FF"/>
                </a:solidFill>
                <a:latin typeface="Arial" pitchFamily="34" charset="0"/>
                <a:cs typeface="Arial" pitchFamily="34" charset="0"/>
              </a:rPr>
              <a:t>Intermodal dispersion does not exist in single mode fibre because only one mode exists. Hence this type of fibre can be used for long distance communication.</a:t>
            </a:r>
          </a:p>
          <a:p>
            <a:pPr algn="just">
              <a:buNone/>
            </a:pPr>
            <a:r>
              <a:rPr lang="en-US" sz="2000" dirty="0" smtClean="0">
                <a:solidFill>
                  <a:srgbClr val="FF0000"/>
                </a:solidFill>
                <a:latin typeface="Arial" pitchFamily="34" charset="0"/>
                <a:cs typeface="Arial" pitchFamily="34" charset="0"/>
              </a:rPr>
              <a:t>MULTIMODE FIBRES:</a:t>
            </a:r>
          </a:p>
          <a:p>
            <a:pPr algn="just">
              <a:buNone/>
            </a:pPr>
            <a:r>
              <a:rPr lang="en-US" sz="2000" dirty="0" smtClean="0">
                <a:solidFill>
                  <a:srgbClr val="0000FF"/>
                </a:solidFill>
                <a:latin typeface="Arial" pitchFamily="34" charset="0"/>
                <a:cs typeface="Arial" pitchFamily="34" charset="0"/>
              </a:rPr>
              <a:t>	The diameter of the core is 50 to 350 </a:t>
            </a:r>
            <a:r>
              <a:rPr lang="el-GR" sz="2000" dirty="0" smtClean="0">
                <a:solidFill>
                  <a:srgbClr val="0000FF"/>
                </a:solidFill>
                <a:latin typeface="Arial" pitchFamily="34" charset="0"/>
                <a:cs typeface="Arial" pitchFamily="34" charset="0"/>
              </a:rPr>
              <a:t>μ</a:t>
            </a:r>
            <a:r>
              <a:rPr lang="en-US" sz="2000" dirty="0" smtClean="0">
                <a:solidFill>
                  <a:srgbClr val="0000FF"/>
                </a:solidFill>
                <a:latin typeface="Arial" pitchFamily="34" charset="0"/>
                <a:cs typeface="Arial" pitchFamily="34" charset="0"/>
              </a:rPr>
              <a:t>m and allows many modes of propagation of light waves. Hence, it is called as “multimode fibre”. The diameter of the cladding is also very large. </a:t>
            </a:r>
          </a:p>
          <a:p>
            <a:pPr algn="just">
              <a:buNone/>
            </a:pPr>
            <a:r>
              <a:rPr lang="en-US" sz="2000" dirty="0" smtClean="0">
                <a:solidFill>
                  <a:srgbClr val="0000FF"/>
                </a:solidFill>
                <a:latin typeface="Arial" pitchFamily="34" charset="0"/>
                <a:cs typeface="Arial" pitchFamily="34" charset="0"/>
              </a:rPr>
              <a:t>	As a result, light travels in </a:t>
            </a:r>
            <a:r>
              <a:rPr lang="en-US" sz="2000" dirty="0" err="1" smtClean="0">
                <a:solidFill>
                  <a:srgbClr val="0000FF"/>
                </a:solidFill>
                <a:latin typeface="Arial" pitchFamily="34" charset="0"/>
                <a:cs typeface="Arial" pitchFamily="34" charset="0"/>
              </a:rPr>
              <a:t>zig-zag</a:t>
            </a:r>
            <a:r>
              <a:rPr lang="en-US" sz="2000" dirty="0" smtClean="0">
                <a:solidFill>
                  <a:srgbClr val="0000FF"/>
                </a:solidFill>
                <a:latin typeface="Arial" pitchFamily="34" charset="0"/>
                <a:cs typeface="Arial" pitchFamily="34" charset="0"/>
              </a:rPr>
              <a:t> paths. The numerical aperture of the multimode fibre is larger as the core diameter is larger. Larger numerical aperture leads to more modes which also means higher dispersion. This is useful in short distance communication.</a:t>
            </a:r>
          </a:p>
          <a:p>
            <a:pPr algn="just">
              <a:buNone/>
            </a:pPr>
            <a:endParaRPr lang="en-US" sz="2000" dirty="0" smtClean="0">
              <a:solidFill>
                <a:srgbClr val="0000FF"/>
              </a:solidFill>
              <a:latin typeface="Arial" pitchFamily="34" charset="0"/>
              <a:cs typeface="Arial" pitchFamily="34" charset="0"/>
            </a:endParaRPr>
          </a:p>
          <a:p>
            <a:pPr algn="just">
              <a:buNone/>
            </a:pPr>
            <a:endParaRPr lang="en-US" sz="2000" dirty="0" smtClean="0">
              <a:solidFill>
                <a:srgbClr val="0000FF"/>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Department of Electronics and Communication, URCW</a:t>
            </a:r>
            <a:endParaRPr lang="en-US"/>
          </a:p>
        </p:txBody>
      </p:sp>
      <p:sp>
        <p:nvSpPr>
          <p:cNvPr id="4" name="Slide Number Placeholder 3"/>
          <p:cNvSpPr>
            <a:spLocks noGrp="1"/>
          </p:cNvSpPr>
          <p:nvPr>
            <p:ph type="sldNum" sz="quarter" idx="12"/>
          </p:nvPr>
        </p:nvSpPr>
        <p:spPr/>
        <p:txBody>
          <a:bodyPr/>
          <a:lstStyle/>
          <a:p>
            <a:fld id="{0863030A-616B-42A3-8E5E-70586AAE1BE7}"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1521</Words>
  <Application>Microsoft Office PowerPoint</Application>
  <PresentationFormat>On-screen Show (4:3)</PresentationFormat>
  <Paragraphs>210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Dr. Umayal Ramanathan College for Women, Karaikudi. Accredited with B+ Grade by NAAC Affiliated to Alagappa University</vt:lpstr>
      <vt:lpstr>Wave propagation in single index fiber and Graded index fiber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 PROPAGATION IN SINGLE INDEX FIBRE</dc:title>
  <dc:creator>HP</dc:creator>
  <cp:lastModifiedBy>ASUS</cp:lastModifiedBy>
  <cp:revision>67</cp:revision>
  <dcterms:created xsi:type="dcterms:W3CDTF">2020-07-16T05:36:06Z</dcterms:created>
  <dcterms:modified xsi:type="dcterms:W3CDTF">2022-04-29T09:20:09Z</dcterms:modified>
</cp:coreProperties>
</file>