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914" y="-3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E16490-ABE4-4A6B-A973-D5550FE70F99}" type="datetimeFigureOut">
              <a:rPr lang="en-IN" smtClean="0"/>
              <a:t>29-04-2022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F3BE0-C3BC-45A0-849E-A514A0DEB5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7451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695953" y="1776806"/>
            <a:ext cx="1752092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Department of Electronics and Communication, URCW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9AF42-E400-477E-95F2-C716AA3BA559}" type="datetime1">
              <a:rPr lang="en-US" smtClean="0"/>
              <a:t>4/29/2022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775F54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Department of Electronics and Communication, URCW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9DA69-B72E-40F5-BF98-38BE088751D5}" type="datetime1">
              <a:rPr lang="en-US" smtClean="0"/>
              <a:t>4/29/2022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775F54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Department of Electronics and Communication, URCW</a:t>
            </a: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DB908-C442-4F09-B1A7-7FC8ACDF98C2}" type="datetime1">
              <a:rPr lang="en-US" smtClean="0"/>
              <a:t>4/29/2022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775F54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Department of Electronics and Communication, URCW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D3902-A680-47F7-BF9C-FE62B6027418}" type="datetime1">
              <a:rPr lang="en-US" smtClean="0"/>
              <a:t>4/29/2022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79525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533400" y="0"/>
                </a:moveTo>
                <a:lnTo>
                  <a:pt x="0" y="0"/>
                </a:lnTo>
                <a:lnTo>
                  <a:pt x="0" y="228600"/>
                </a:lnTo>
                <a:lnTo>
                  <a:pt x="533400" y="228600"/>
                </a:lnTo>
                <a:lnTo>
                  <a:pt x="533400" y="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90550" y="1279525"/>
            <a:ext cx="8553450" cy="228600"/>
          </a:xfrm>
          <a:custGeom>
            <a:avLst/>
            <a:gdLst/>
            <a:ahLst/>
            <a:cxnLst/>
            <a:rect l="l" t="t" r="r" b="b"/>
            <a:pathLst>
              <a:path w="8553450" h="228600">
                <a:moveTo>
                  <a:pt x="8553450" y="0"/>
                </a:moveTo>
                <a:lnTo>
                  <a:pt x="0" y="0"/>
                </a:lnTo>
                <a:lnTo>
                  <a:pt x="0" y="228600"/>
                </a:lnTo>
                <a:lnTo>
                  <a:pt x="8553450" y="228600"/>
                </a:lnTo>
                <a:lnTo>
                  <a:pt x="8553450" y="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38800" y="2053109"/>
            <a:ext cx="2886075" cy="328089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2475" y="2011298"/>
            <a:ext cx="2828925" cy="8953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Department of Electronics and Communication, URCW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8B164-C657-495F-B56D-3D768FBF3CEE}" type="datetime1">
              <a:rPr lang="en-US" smtClean="0"/>
              <a:t>4/29/2022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79525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533400" y="0"/>
                </a:moveTo>
                <a:lnTo>
                  <a:pt x="0" y="0"/>
                </a:lnTo>
                <a:lnTo>
                  <a:pt x="0" y="228600"/>
                </a:lnTo>
                <a:lnTo>
                  <a:pt x="533400" y="228600"/>
                </a:lnTo>
                <a:lnTo>
                  <a:pt x="533400" y="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90550" y="1279525"/>
            <a:ext cx="8553450" cy="228600"/>
          </a:xfrm>
          <a:custGeom>
            <a:avLst/>
            <a:gdLst/>
            <a:ahLst/>
            <a:cxnLst/>
            <a:rect l="l" t="t" r="r" b="b"/>
            <a:pathLst>
              <a:path w="8553450" h="228600">
                <a:moveTo>
                  <a:pt x="8553450" y="0"/>
                </a:moveTo>
                <a:lnTo>
                  <a:pt x="0" y="0"/>
                </a:lnTo>
                <a:lnTo>
                  <a:pt x="0" y="228600"/>
                </a:lnTo>
                <a:lnTo>
                  <a:pt x="8553450" y="228600"/>
                </a:lnTo>
                <a:lnTo>
                  <a:pt x="8553450" y="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66033" y="343865"/>
            <a:ext cx="3011932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775F54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5602" y="1612138"/>
            <a:ext cx="8092795" cy="285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Department of Electronics and Communication, URCW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80F89-5937-417A-A9EF-4AE592F30FDD}" type="datetime1">
              <a:rPr lang="en-US" smtClean="0"/>
              <a:t>4/29/2022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ectronicshub.org/characteristics-and-working-of-p-n-junction-diode/" TargetMode="External"/><Relationship Id="rId2" Type="http://schemas.openxmlformats.org/officeDocument/2006/relationships/hyperlink" Target="https://www.elprocus.com/p-n-junction-diode-theory-and-workin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970905"/>
          </a:xfrm>
          <a:custGeom>
            <a:avLst/>
            <a:gdLst/>
            <a:ahLst/>
            <a:cxnLst/>
            <a:rect l="l" t="t" r="r" b="b"/>
            <a:pathLst>
              <a:path w="9144000" h="5970905">
                <a:moveTo>
                  <a:pt x="0" y="5970587"/>
                </a:moveTo>
                <a:lnTo>
                  <a:pt x="9144000" y="5970587"/>
                </a:lnTo>
                <a:lnTo>
                  <a:pt x="9144000" y="0"/>
                </a:lnTo>
                <a:lnTo>
                  <a:pt x="0" y="0"/>
                </a:lnTo>
                <a:lnTo>
                  <a:pt x="0" y="5970587"/>
                </a:lnTo>
                <a:close/>
              </a:path>
            </a:pathLst>
          </a:custGeom>
          <a:solidFill>
            <a:srgbClr val="775F5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5970587"/>
            <a:ext cx="9144000" cy="887730"/>
            <a:chOff x="0" y="5970587"/>
            <a:chExt cx="9144000" cy="887730"/>
          </a:xfrm>
        </p:grpSpPr>
        <p:sp>
          <p:nvSpPr>
            <p:cNvPr id="4" name="object 4"/>
            <p:cNvSpPr/>
            <p:nvPr/>
          </p:nvSpPr>
          <p:spPr>
            <a:xfrm>
              <a:off x="0" y="5970587"/>
              <a:ext cx="9144000" cy="887730"/>
            </a:xfrm>
            <a:custGeom>
              <a:avLst/>
              <a:gdLst/>
              <a:ahLst/>
              <a:cxnLst/>
              <a:rect l="l" t="t" r="r" b="b"/>
              <a:pathLst>
                <a:path w="9144000" h="887729">
                  <a:moveTo>
                    <a:pt x="9144000" y="0"/>
                  </a:moveTo>
                  <a:lnTo>
                    <a:pt x="0" y="0"/>
                  </a:lnTo>
                  <a:lnTo>
                    <a:pt x="0" y="887412"/>
                  </a:lnTo>
                  <a:lnTo>
                    <a:pt x="9144000" y="887412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053136"/>
              <a:ext cx="2240280" cy="713105"/>
            </a:xfrm>
            <a:custGeom>
              <a:avLst/>
              <a:gdLst/>
              <a:ahLst/>
              <a:cxnLst/>
              <a:rect l="l" t="t" r="r" b="b"/>
              <a:pathLst>
                <a:path w="2240280" h="713104">
                  <a:moveTo>
                    <a:pt x="2240026" y="0"/>
                  </a:moveTo>
                  <a:lnTo>
                    <a:pt x="0" y="0"/>
                  </a:lnTo>
                  <a:lnTo>
                    <a:pt x="0" y="712787"/>
                  </a:lnTo>
                  <a:lnTo>
                    <a:pt x="2240026" y="712787"/>
                  </a:lnTo>
                  <a:lnTo>
                    <a:pt x="2240026" y="0"/>
                  </a:lnTo>
                  <a:close/>
                </a:path>
              </a:pathLst>
            </a:custGeom>
            <a:solidFill>
              <a:srgbClr val="DD8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359025" y="6043612"/>
              <a:ext cx="6784975" cy="714375"/>
            </a:xfrm>
            <a:custGeom>
              <a:avLst/>
              <a:gdLst/>
              <a:ahLst/>
              <a:cxnLst/>
              <a:rect l="l" t="t" r="r" b="b"/>
              <a:pathLst>
                <a:path w="6784975" h="714375">
                  <a:moveTo>
                    <a:pt x="6784975" y="0"/>
                  </a:moveTo>
                  <a:lnTo>
                    <a:pt x="0" y="0"/>
                  </a:lnTo>
                  <a:lnTo>
                    <a:pt x="0" y="714375"/>
                  </a:lnTo>
                  <a:lnTo>
                    <a:pt x="6784975" y="714375"/>
                  </a:lnTo>
                  <a:lnTo>
                    <a:pt x="6784975" y="0"/>
                  </a:lnTo>
                  <a:close/>
                </a:path>
              </a:pathLst>
            </a:custGeom>
            <a:solidFill>
              <a:srgbClr val="93B6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605152" y="1302519"/>
            <a:ext cx="6087745" cy="103759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70"/>
              </a:spcBef>
            </a:pPr>
            <a:r>
              <a:rPr b="1" spc="-495" dirty="0">
                <a:solidFill>
                  <a:srgbClr val="EBDDC3"/>
                </a:solidFill>
                <a:latin typeface="Arial"/>
                <a:cs typeface="Arial"/>
              </a:rPr>
              <a:t>APPLIED</a:t>
            </a:r>
            <a:r>
              <a:rPr b="1" spc="-75" dirty="0">
                <a:solidFill>
                  <a:srgbClr val="EBDDC3"/>
                </a:solidFill>
                <a:latin typeface="Arial"/>
                <a:cs typeface="Arial"/>
              </a:rPr>
              <a:t> </a:t>
            </a:r>
            <a:r>
              <a:rPr b="1" spc="-730" dirty="0">
                <a:solidFill>
                  <a:srgbClr val="EBDDC3"/>
                </a:solidFill>
                <a:latin typeface="Arial"/>
                <a:cs typeface="Arial"/>
              </a:rPr>
              <a:t>ELECT</a:t>
            </a:r>
            <a:r>
              <a:rPr b="1" spc="-780" dirty="0">
                <a:solidFill>
                  <a:srgbClr val="EBDDC3"/>
                </a:solidFill>
                <a:latin typeface="Arial"/>
                <a:cs typeface="Arial"/>
              </a:rPr>
              <a:t>R</a:t>
            </a:r>
            <a:r>
              <a:rPr b="1" spc="-370" dirty="0">
                <a:solidFill>
                  <a:srgbClr val="EBDDC3"/>
                </a:solidFill>
                <a:latin typeface="Arial"/>
                <a:cs typeface="Arial"/>
              </a:rPr>
              <a:t>ONIC</a:t>
            </a:r>
            <a:r>
              <a:rPr b="1" spc="-390" dirty="0">
                <a:solidFill>
                  <a:srgbClr val="EBDDC3"/>
                </a:solidFill>
                <a:latin typeface="Arial"/>
                <a:cs typeface="Arial"/>
              </a:rPr>
              <a:t>S</a:t>
            </a:r>
            <a:r>
              <a:rPr b="1" spc="-55" dirty="0">
                <a:solidFill>
                  <a:srgbClr val="EBDDC3"/>
                </a:solidFill>
                <a:latin typeface="Arial"/>
                <a:cs typeface="Arial"/>
              </a:rPr>
              <a:t> </a:t>
            </a:r>
            <a:r>
              <a:rPr b="1" spc="-250" dirty="0">
                <a:solidFill>
                  <a:srgbClr val="EBDDC3"/>
                </a:solidFill>
                <a:latin typeface="Arial"/>
                <a:cs typeface="Arial"/>
              </a:rPr>
              <a:t>–</a:t>
            </a:r>
            <a:r>
              <a:rPr b="1" spc="-55" dirty="0">
                <a:solidFill>
                  <a:srgbClr val="EBDDC3"/>
                </a:solidFill>
                <a:latin typeface="Arial"/>
                <a:cs typeface="Arial"/>
              </a:rPr>
              <a:t> </a:t>
            </a:r>
            <a:r>
              <a:rPr b="1" spc="-80" dirty="0">
                <a:solidFill>
                  <a:srgbClr val="EBDDC3"/>
                </a:solidFill>
                <a:latin typeface="Arial"/>
                <a:cs typeface="Arial"/>
              </a:rPr>
              <a:t>I</a:t>
            </a:r>
          </a:p>
          <a:p>
            <a:pPr algn="ctr">
              <a:lnSpc>
                <a:spcPct val="100000"/>
              </a:lnSpc>
              <a:spcBef>
                <a:spcPts val="155"/>
              </a:spcBef>
            </a:pPr>
            <a:r>
              <a:rPr sz="1800" b="1" spc="-114" dirty="0">
                <a:solidFill>
                  <a:srgbClr val="EBDDC3"/>
                </a:solidFill>
                <a:latin typeface="Arial"/>
                <a:cs typeface="Arial"/>
              </a:rPr>
              <a:t>(ANALOG,</a:t>
            </a:r>
            <a:r>
              <a:rPr sz="1800" b="1" spc="-35" dirty="0">
                <a:solidFill>
                  <a:srgbClr val="EBDDC3"/>
                </a:solidFill>
                <a:latin typeface="Arial"/>
                <a:cs typeface="Arial"/>
              </a:rPr>
              <a:t> </a:t>
            </a:r>
            <a:r>
              <a:rPr sz="1800" b="1" spc="-165" dirty="0">
                <a:solidFill>
                  <a:srgbClr val="EBDDC3"/>
                </a:solidFill>
                <a:latin typeface="Arial"/>
                <a:cs typeface="Arial"/>
              </a:rPr>
              <a:t>DIGITAL</a:t>
            </a:r>
            <a:r>
              <a:rPr sz="1800" b="1" spc="-50" dirty="0">
                <a:solidFill>
                  <a:srgbClr val="EBDDC3"/>
                </a:solidFill>
                <a:latin typeface="Arial"/>
                <a:cs typeface="Arial"/>
              </a:rPr>
              <a:t> </a:t>
            </a:r>
            <a:r>
              <a:rPr sz="1800" b="1" spc="-95" dirty="0">
                <a:solidFill>
                  <a:srgbClr val="EBDDC3"/>
                </a:solidFill>
                <a:latin typeface="Arial"/>
                <a:cs typeface="Arial"/>
              </a:rPr>
              <a:t>AND</a:t>
            </a:r>
            <a:r>
              <a:rPr sz="1800" b="1" spc="-40" dirty="0">
                <a:solidFill>
                  <a:srgbClr val="EBDDC3"/>
                </a:solidFill>
                <a:latin typeface="Arial"/>
                <a:cs typeface="Arial"/>
              </a:rPr>
              <a:t> </a:t>
            </a:r>
            <a:r>
              <a:rPr sz="1800" b="1" spc="-125" dirty="0">
                <a:solidFill>
                  <a:srgbClr val="EBDDC3"/>
                </a:solidFill>
                <a:latin typeface="Arial"/>
                <a:cs typeface="Arial"/>
              </a:rPr>
              <a:t>COMMUNICATION</a:t>
            </a:r>
            <a:r>
              <a:rPr sz="1800" b="1" spc="-25" dirty="0">
                <a:solidFill>
                  <a:srgbClr val="EBDDC3"/>
                </a:solidFill>
                <a:latin typeface="Arial"/>
                <a:cs typeface="Arial"/>
              </a:rPr>
              <a:t> </a:t>
            </a:r>
            <a:r>
              <a:rPr sz="1800" b="1" spc="-225" dirty="0">
                <a:solidFill>
                  <a:srgbClr val="EBDDC3"/>
                </a:solidFill>
                <a:latin typeface="Arial"/>
                <a:cs typeface="Arial"/>
              </a:rPr>
              <a:t>ELECTRONICS)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31594" y="2848483"/>
            <a:ext cx="5653405" cy="29623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35" dirty="0">
                <a:solidFill>
                  <a:srgbClr val="FFFF00"/>
                </a:solidFill>
                <a:latin typeface="Microsoft Sans Serif"/>
                <a:cs typeface="Microsoft Sans Serif"/>
              </a:rPr>
              <a:t>Cou</a:t>
            </a:r>
            <a:r>
              <a:rPr sz="2400" spc="-165" dirty="0">
                <a:solidFill>
                  <a:srgbClr val="FFFF00"/>
                </a:solidFill>
                <a:latin typeface="Microsoft Sans Serif"/>
                <a:cs typeface="Microsoft Sans Serif"/>
              </a:rPr>
              <a:t>r</a:t>
            </a:r>
            <a:r>
              <a:rPr sz="2400" spc="-240" dirty="0">
                <a:solidFill>
                  <a:srgbClr val="FFFF00"/>
                </a:solidFill>
                <a:latin typeface="Microsoft Sans Serif"/>
                <a:cs typeface="Microsoft Sans Serif"/>
              </a:rPr>
              <a:t>s</a:t>
            </a:r>
            <a:r>
              <a:rPr sz="2400" spc="-135" dirty="0">
                <a:solidFill>
                  <a:srgbClr val="FFFF00"/>
                </a:solidFill>
                <a:latin typeface="Microsoft Sans Serif"/>
                <a:cs typeface="Microsoft Sans Serif"/>
              </a:rPr>
              <a:t>e</a:t>
            </a:r>
            <a:r>
              <a:rPr sz="2400" spc="10" dirty="0">
                <a:solidFill>
                  <a:srgbClr val="FFFF00"/>
                </a:solidFill>
                <a:latin typeface="Microsoft Sans Serif"/>
                <a:cs typeface="Microsoft Sans Serif"/>
              </a:rPr>
              <a:t> </a:t>
            </a:r>
            <a:r>
              <a:rPr sz="2400" spc="-140" dirty="0" smtClean="0">
                <a:solidFill>
                  <a:srgbClr val="FFFF00"/>
                </a:solidFill>
                <a:latin typeface="Microsoft Sans Serif"/>
                <a:cs typeface="Microsoft Sans Serif"/>
              </a:rPr>
              <a:t>code</a:t>
            </a:r>
            <a:r>
              <a:rPr lang="en-IN" sz="2400" spc="-140" dirty="0" smtClean="0">
                <a:solidFill>
                  <a:srgbClr val="FFFF00"/>
                </a:solidFill>
                <a:latin typeface="Microsoft Sans Serif"/>
                <a:cs typeface="Microsoft Sans Serif"/>
              </a:rPr>
              <a:t> </a:t>
            </a:r>
            <a:r>
              <a:rPr sz="2400" dirty="0" smtClean="0">
                <a:solidFill>
                  <a:srgbClr val="FFFF00"/>
                </a:solidFill>
                <a:latin typeface="Microsoft Sans Serif"/>
                <a:cs typeface="Microsoft Sans Serif"/>
              </a:rPr>
              <a:t>-</a:t>
            </a:r>
            <a:r>
              <a:rPr sz="2400" b="1" spc="-260" dirty="0">
                <a:solidFill>
                  <a:srgbClr val="FFFFFF"/>
                </a:solidFill>
                <a:latin typeface="Arial"/>
                <a:cs typeface="Arial"/>
              </a:rPr>
              <a:t>7BELA3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135"/>
              </a:spcBef>
            </a:pPr>
            <a:r>
              <a:rPr sz="2400" spc="-480" dirty="0">
                <a:solidFill>
                  <a:srgbClr val="FFFF00"/>
                </a:solidFill>
                <a:latin typeface="Microsoft Sans Serif"/>
                <a:cs typeface="Microsoft Sans Serif"/>
              </a:rPr>
              <a:t>Y</a:t>
            </a:r>
            <a:r>
              <a:rPr sz="2400" spc="-60" dirty="0">
                <a:solidFill>
                  <a:srgbClr val="FFFF00"/>
                </a:solidFill>
                <a:latin typeface="Microsoft Sans Serif"/>
                <a:cs typeface="Microsoft Sans Serif"/>
              </a:rPr>
              <a:t>ea</a:t>
            </a:r>
            <a:r>
              <a:rPr sz="2400" spc="-110" dirty="0">
                <a:solidFill>
                  <a:srgbClr val="FFFF00"/>
                </a:solidFill>
                <a:latin typeface="Microsoft Sans Serif"/>
                <a:cs typeface="Microsoft Sans Serif"/>
              </a:rPr>
              <a:t>r</a:t>
            </a:r>
            <a:r>
              <a:rPr sz="2400" dirty="0">
                <a:solidFill>
                  <a:srgbClr val="FFFF00"/>
                </a:solidFill>
                <a:latin typeface="Microsoft Sans Serif"/>
                <a:cs typeface="Microsoft Sans Serif"/>
              </a:rPr>
              <a:t>-</a:t>
            </a:r>
            <a:r>
              <a:rPr sz="2400" spc="25" dirty="0">
                <a:solidFill>
                  <a:srgbClr val="FFFF00"/>
                </a:solidFill>
                <a:latin typeface="Microsoft Sans Serif"/>
                <a:cs typeface="Microsoft Sans Serif"/>
              </a:rPr>
              <a:t> </a:t>
            </a:r>
            <a:r>
              <a:rPr sz="2400" b="1" spc="-45" dirty="0">
                <a:solidFill>
                  <a:srgbClr val="FFFF00"/>
                </a:solidFill>
                <a:latin typeface="Arial"/>
                <a:cs typeface="Arial"/>
              </a:rPr>
              <a:t>II</a:t>
            </a:r>
            <a:r>
              <a:rPr sz="2400" b="1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spc="-330" dirty="0">
                <a:solidFill>
                  <a:srgbClr val="FFFF00"/>
                </a:solidFill>
                <a:latin typeface="Arial"/>
                <a:cs typeface="Arial"/>
              </a:rPr>
              <a:t>YE</a:t>
            </a:r>
            <a:r>
              <a:rPr sz="2400" b="1" spc="-210" dirty="0">
                <a:solidFill>
                  <a:srgbClr val="FFFF00"/>
                </a:solidFill>
                <a:latin typeface="Arial"/>
                <a:cs typeface="Arial"/>
              </a:rPr>
              <a:t>AR</a:t>
            </a:r>
            <a:r>
              <a:rPr sz="2400" b="1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spc="-135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2400" b="1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spc="-45" dirty="0">
                <a:solidFill>
                  <a:srgbClr val="FFFF00"/>
                </a:solidFill>
                <a:latin typeface="Arial"/>
                <a:cs typeface="Arial"/>
              </a:rPr>
              <a:t>III</a:t>
            </a:r>
            <a:r>
              <a:rPr sz="2400" b="1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spc="-320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2400" b="1" spc="-40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400" b="1" spc="-405" dirty="0">
                <a:solidFill>
                  <a:srgbClr val="FFFF00"/>
                </a:solidFill>
                <a:latin typeface="Arial"/>
                <a:cs typeface="Arial"/>
              </a:rPr>
              <a:t>ESTER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135"/>
              </a:spcBef>
            </a:pPr>
            <a:r>
              <a:rPr sz="2400" b="1" spc="-160" dirty="0">
                <a:solidFill>
                  <a:srgbClr val="FFFF00"/>
                </a:solidFill>
                <a:latin typeface="Arial"/>
                <a:cs typeface="Arial"/>
              </a:rPr>
              <a:t>Department-</a:t>
            </a:r>
            <a:r>
              <a:rPr sz="2400" b="1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spc="-229" dirty="0">
                <a:solidFill>
                  <a:srgbClr val="FFFF00"/>
                </a:solidFill>
                <a:latin typeface="Arial"/>
                <a:cs typeface="Arial"/>
              </a:rPr>
              <a:t>Electronics</a:t>
            </a:r>
            <a:r>
              <a:rPr sz="2400" b="1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spc="-150" dirty="0">
                <a:solidFill>
                  <a:srgbClr val="FFFF00"/>
                </a:solidFill>
                <a:latin typeface="Arial"/>
                <a:cs typeface="Arial"/>
              </a:rPr>
              <a:t>and</a:t>
            </a:r>
            <a:r>
              <a:rPr sz="2400" b="1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spc="-190" dirty="0">
                <a:solidFill>
                  <a:srgbClr val="FFFF00"/>
                </a:solidFill>
                <a:latin typeface="Arial"/>
                <a:cs typeface="Arial"/>
              </a:rPr>
              <a:t>Communication</a:t>
            </a:r>
            <a:endParaRPr sz="2400" dirty="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2220"/>
              </a:spcBef>
            </a:pPr>
            <a:r>
              <a:rPr sz="2800" b="1" spc="-225" dirty="0" smtClean="0">
                <a:solidFill>
                  <a:srgbClr val="C00000"/>
                </a:solidFill>
                <a:latin typeface="Arial"/>
                <a:cs typeface="Arial"/>
              </a:rPr>
              <a:t>Dr.</a:t>
            </a:r>
            <a:r>
              <a:rPr lang="en-IN" sz="2800" b="1" spc="-22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b="1" spc="-225" dirty="0" smtClean="0">
                <a:solidFill>
                  <a:srgbClr val="C00000"/>
                </a:solidFill>
                <a:latin typeface="Arial"/>
                <a:cs typeface="Arial"/>
              </a:rPr>
              <a:t>A.</a:t>
            </a:r>
            <a:r>
              <a:rPr lang="en-IN" sz="2800" b="1" spc="-22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b="1" spc="-225" dirty="0" smtClean="0">
                <a:solidFill>
                  <a:srgbClr val="C00000"/>
                </a:solidFill>
                <a:latin typeface="Arial"/>
                <a:cs typeface="Arial"/>
              </a:rPr>
              <a:t>S.</a:t>
            </a:r>
            <a:r>
              <a:rPr lang="en-IN" sz="2800" b="1" spc="-22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b="1" spc="-225" dirty="0" smtClean="0">
                <a:solidFill>
                  <a:srgbClr val="C00000"/>
                </a:solidFill>
                <a:latin typeface="Arial"/>
                <a:cs typeface="Arial"/>
              </a:rPr>
              <a:t>ENIGOCHITRA</a:t>
            </a:r>
            <a:endParaRPr lang="en-IN" sz="2800" b="1" spc="-225" dirty="0" smtClean="0">
              <a:solidFill>
                <a:srgbClr val="C00000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2220"/>
              </a:spcBef>
            </a:pPr>
            <a:r>
              <a:rPr lang="en-IN" sz="2000" dirty="0" smtClean="0">
                <a:solidFill>
                  <a:schemeClr val="bg1"/>
                </a:solidFill>
                <a:latin typeface="Arial"/>
                <a:cs typeface="Arial"/>
              </a:rPr>
              <a:t>Assistant Professor, Dept. of Physics &amp; EC</a:t>
            </a:r>
            <a:endParaRPr sz="2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1</a:t>
            </a:fld>
            <a:endParaRPr lang="en-IN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5"/>
          </p:nvPr>
        </p:nvSpPr>
        <p:spPr>
          <a:xfrm>
            <a:off x="2210435" y="6400800"/>
            <a:ext cx="4953000" cy="215444"/>
          </a:xfrm>
        </p:spPr>
        <p:txBody>
          <a:bodyPr/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Department of Electronics and Communication, URCW</a:t>
            </a:r>
            <a:endParaRPr lang="en-US" sz="1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3865"/>
            <a:ext cx="41192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10" dirty="0"/>
              <a:t>Operating</a:t>
            </a:r>
            <a:r>
              <a:rPr spc="-40" dirty="0"/>
              <a:t> </a:t>
            </a:r>
            <a:r>
              <a:rPr spc="-265" dirty="0"/>
              <a:t>regions</a:t>
            </a:r>
          </a:p>
        </p:txBody>
      </p:sp>
      <p:sp>
        <p:nvSpPr>
          <p:cNvPr id="3" name="object 3"/>
          <p:cNvSpPr/>
          <p:nvPr/>
        </p:nvSpPr>
        <p:spPr>
          <a:xfrm>
            <a:off x="1415033" y="1884298"/>
            <a:ext cx="6589395" cy="615950"/>
          </a:xfrm>
          <a:custGeom>
            <a:avLst/>
            <a:gdLst/>
            <a:ahLst/>
            <a:cxnLst/>
            <a:rect l="l" t="t" r="r" b="b"/>
            <a:pathLst>
              <a:path w="6589395" h="615950">
                <a:moveTo>
                  <a:pt x="6486524" y="0"/>
                </a:moveTo>
                <a:lnTo>
                  <a:pt x="102615" y="0"/>
                </a:lnTo>
                <a:lnTo>
                  <a:pt x="62686" y="8068"/>
                </a:lnTo>
                <a:lnTo>
                  <a:pt x="30067" y="30067"/>
                </a:lnTo>
                <a:lnTo>
                  <a:pt x="8068" y="62686"/>
                </a:lnTo>
                <a:lnTo>
                  <a:pt x="0" y="102615"/>
                </a:lnTo>
                <a:lnTo>
                  <a:pt x="0" y="513334"/>
                </a:lnTo>
                <a:lnTo>
                  <a:pt x="8068" y="553263"/>
                </a:lnTo>
                <a:lnTo>
                  <a:pt x="30067" y="585882"/>
                </a:lnTo>
                <a:lnTo>
                  <a:pt x="62686" y="607881"/>
                </a:lnTo>
                <a:lnTo>
                  <a:pt x="102615" y="615950"/>
                </a:lnTo>
                <a:lnTo>
                  <a:pt x="6486524" y="615950"/>
                </a:lnTo>
                <a:lnTo>
                  <a:pt x="6526454" y="607881"/>
                </a:lnTo>
                <a:lnTo>
                  <a:pt x="6559073" y="585882"/>
                </a:lnTo>
                <a:lnTo>
                  <a:pt x="6581072" y="553263"/>
                </a:lnTo>
                <a:lnTo>
                  <a:pt x="6589141" y="513334"/>
                </a:lnTo>
                <a:lnTo>
                  <a:pt x="6589141" y="102615"/>
                </a:lnTo>
                <a:lnTo>
                  <a:pt x="6581072" y="62686"/>
                </a:lnTo>
                <a:lnTo>
                  <a:pt x="6559073" y="30067"/>
                </a:lnTo>
                <a:lnTo>
                  <a:pt x="6526454" y="8068"/>
                </a:lnTo>
                <a:lnTo>
                  <a:pt x="6486524" y="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15033" y="2873248"/>
            <a:ext cx="6589395" cy="616585"/>
          </a:xfrm>
          <a:custGeom>
            <a:avLst/>
            <a:gdLst/>
            <a:ahLst/>
            <a:cxnLst/>
            <a:rect l="l" t="t" r="r" b="b"/>
            <a:pathLst>
              <a:path w="6589395" h="616585">
                <a:moveTo>
                  <a:pt x="6486524" y="0"/>
                </a:moveTo>
                <a:lnTo>
                  <a:pt x="102615" y="0"/>
                </a:lnTo>
                <a:lnTo>
                  <a:pt x="62686" y="8070"/>
                </a:lnTo>
                <a:lnTo>
                  <a:pt x="30067" y="30083"/>
                </a:lnTo>
                <a:lnTo>
                  <a:pt x="8068" y="62739"/>
                </a:lnTo>
                <a:lnTo>
                  <a:pt x="0" y="102742"/>
                </a:lnTo>
                <a:lnTo>
                  <a:pt x="0" y="513334"/>
                </a:lnTo>
                <a:lnTo>
                  <a:pt x="8068" y="553337"/>
                </a:lnTo>
                <a:lnTo>
                  <a:pt x="30067" y="585993"/>
                </a:lnTo>
                <a:lnTo>
                  <a:pt x="62686" y="608006"/>
                </a:lnTo>
                <a:lnTo>
                  <a:pt x="102615" y="616076"/>
                </a:lnTo>
                <a:lnTo>
                  <a:pt x="6486524" y="616076"/>
                </a:lnTo>
                <a:lnTo>
                  <a:pt x="6526454" y="608006"/>
                </a:lnTo>
                <a:lnTo>
                  <a:pt x="6559073" y="585993"/>
                </a:lnTo>
                <a:lnTo>
                  <a:pt x="6581072" y="553337"/>
                </a:lnTo>
                <a:lnTo>
                  <a:pt x="6589141" y="513334"/>
                </a:lnTo>
                <a:lnTo>
                  <a:pt x="6589141" y="102742"/>
                </a:lnTo>
                <a:lnTo>
                  <a:pt x="6581072" y="62739"/>
                </a:lnTo>
                <a:lnTo>
                  <a:pt x="6559073" y="30083"/>
                </a:lnTo>
                <a:lnTo>
                  <a:pt x="6526454" y="8070"/>
                </a:lnTo>
                <a:lnTo>
                  <a:pt x="6486524" y="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15033" y="4355591"/>
            <a:ext cx="6589395" cy="616585"/>
          </a:xfrm>
          <a:custGeom>
            <a:avLst/>
            <a:gdLst/>
            <a:ahLst/>
            <a:cxnLst/>
            <a:rect l="l" t="t" r="r" b="b"/>
            <a:pathLst>
              <a:path w="6589395" h="616585">
                <a:moveTo>
                  <a:pt x="6486524" y="0"/>
                </a:moveTo>
                <a:lnTo>
                  <a:pt x="102615" y="0"/>
                </a:lnTo>
                <a:lnTo>
                  <a:pt x="62686" y="8070"/>
                </a:lnTo>
                <a:lnTo>
                  <a:pt x="30067" y="30083"/>
                </a:lnTo>
                <a:lnTo>
                  <a:pt x="8068" y="62739"/>
                </a:lnTo>
                <a:lnTo>
                  <a:pt x="0" y="102742"/>
                </a:lnTo>
                <a:lnTo>
                  <a:pt x="0" y="513333"/>
                </a:lnTo>
                <a:lnTo>
                  <a:pt x="8068" y="553337"/>
                </a:lnTo>
                <a:lnTo>
                  <a:pt x="30067" y="585993"/>
                </a:lnTo>
                <a:lnTo>
                  <a:pt x="62686" y="608006"/>
                </a:lnTo>
                <a:lnTo>
                  <a:pt x="102615" y="616076"/>
                </a:lnTo>
                <a:lnTo>
                  <a:pt x="6486524" y="616076"/>
                </a:lnTo>
                <a:lnTo>
                  <a:pt x="6526454" y="608006"/>
                </a:lnTo>
                <a:lnTo>
                  <a:pt x="6559073" y="585993"/>
                </a:lnTo>
                <a:lnTo>
                  <a:pt x="6581072" y="553337"/>
                </a:lnTo>
                <a:lnTo>
                  <a:pt x="6589141" y="513333"/>
                </a:lnTo>
                <a:lnTo>
                  <a:pt x="6589141" y="102742"/>
                </a:lnTo>
                <a:lnTo>
                  <a:pt x="6581072" y="62739"/>
                </a:lnTo>
                <a:lnTo>
                  <a:pt x="6559073" y="30083"/>
                </a:lnTo>
                <a:lnTo>
                  <a:pt x="6526454" y="8070"/>
                </a:lnTo>
                <a:lnTo>
                  <a:pt x="6486524" y="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35683" y="1867879"/>
            <a:ext cx="6201410" cy="3684904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2700" b="1" spc="-180" dirty="0">
                <a:solidFill>
                  <a:srgbClr val="FF0000"/>
                </a:solidFill>
                <a:latin typeface="Arial"/>
                <a:cs typeface="Arial"/>
              </a:rPr>
              <a:t>Zero</a:t>
            </a:r>
            <a:r>
              <a:rPr sz="2700" b="1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700" b="1" spc="-415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2700" b="1" spc="-17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700" b="1" spc="-215" dirty="0">
                <a:solidFill>
                  <a:srgbClr val="FF0000"/>
                </a:solidFill>
                <a:latin typeface="Arial"/>
                <a:cs typeface="Arial"/>
              </a:rPr>
              <a:t>as</a:t>
            </a:r>
            <a:endParaRPr sz="2700">
              <a:latin typeface="Arial"/>
              <a:cs typeface="Arial"/>
            </a:endParaRPr>
          </a:p>
          <a:p>
            <a:pPr marL="317500" indent="-228600">
              <a:lnSpc>
                <a:spcPct val="100000"/>
              </a:lnSpc>
              <a:spcBef>
                <a:spcPts val="350"/>
              </a:spcBef>
              <a:buChar char="•"/>
              <a:tabLst>
                <a:tab pos="316865" algn="l"/>
                <a:tab pos="317500" algn="l"/>
              </a:tabLst>
            </a:pPr>
            <a:r>
              <a:rPr sz="2100" spc="-120" dirty="0">
                <a:latin typeface="Microsoft Sans Serif"/>
                <a:cs typeface="Microsoft Sans Serif"/>
              </a:rPr>
              <a:t>No</a:t>
            </a:r>
            <a:r>
              <a:rPr sz="2100" spc="10" dirty="0">
                <a:latin typeface="Microsoft Sans Serif"/>
                <a:cs typeface="Microsoft Sans Serif"/>
              </a:rPr>
              <a:t> </a:t>
            </a:r>
            <a:r>
              <a:rPr sz="2100" spc="-70" dirty="0">
                <a:latin typeface="Microsoft Sans Serif"/>
                <a:cs typeface="Microsoft Sans Serif"/>
              </a:rPr>
              <a:t>external</a:t>
            </a:r>
            <a:r>
              <a:rPr sz="2100" spc="10" dirty="0">
                <a:latin typeface="Microsoft Sans Serif"/>
                <a:cs typeface="Microsoft Sans Serif"/>
              </a:rPr>
              <a:t> </a:t>
            </a:r>
            <a:r>
              <a:rPr sz="2100" spc="-70" dirty="0">
                <a:latin typeface="Microsoft Sans Serif"/>
                <a:cs typeface="Microsoft Sans Serif"/>
              </a:rPr>
              <a:t>voltage</a:t>
            </a:r>
            <a:r>
              <a:rPr sz="2100" dirty="0">
                <a:latin typeface="Microsoft Sans Serif"/>
                <a:cs typeface="Microsoft Sans Serif"/>
              </a:rPr>
              <a:t> </a:t>
            </a:r>
            <a:r>
              <a:rPr sz="2100" spc="-190" dirty="0">
                <a:latin typeface="Microsoft Sans Serif"/>
                <a:cs typeface="Microsoft Sans Serif"/>
              </a:rPr>
              <a:t>is</a:t>
            </a:r>
            <a:r>
              <a:rPr sz="2100" spc="20" dirty="0">
                <a:latin typeface="Microsoft Sans Serif"/>
                <a:cs typeface="Microsoft Sans Serif"/>
              </a:rPr>
              <a:t> </a:t>
            </a:r>
            <a:r>
              <a:rPr sz="2100" spc="-30" dirty="0">
                <a:latin typeface="Microsoft Sans Serif"/>
                <a:cs typeface="Microsoft Sans Serif"/>
              </a:rPr>
              <a:t>applied</a:t>
            </a:r>
            <a:r>
              <a:rPr sz="2100" dirty="0">
                <a:latin typeface="Microsoft Sans Serif"/>
                <a:cs typeface="Microsoft Sans Serif"/>
              </a:rPr>
              <a:t> </a:t>
            </a:r>
            <a:r>
              <a:rPr sz="2100" spc="-70" dirty="0">
                <a:latin typeface="Microsoft Sans Serif"/>
                <a:cs typeface="Microsoft Sans Serif"/>
              </a:rPr>
              <a:t>to</a:t>
            </a:r>
            <a:r>
              <a:rPr sz="2100" spc="25" dirty="0">
                <a:latin typeface="Microsoft Sans Serif"/>
                <a:cs typeface="Microsoft Sans Serif"/>
              </a:rPr>
              <a:t> </a:t>
            </a:r>
            <a:r>
              <a:rPr sz="2100" spc="-130" dirty="0">
                <a:latin typeface="Microsoft Sans Serif"/>
                <a:cs typeface="Microsoft Sans Serif"/>
              </a:rPr>
              <a:t>the</a:t>
            </a:r>
            <a:r>
              <a:rPr sz="2100" spc="10" dirty="0">
                <a:latin typeface="Microsoft Sans Serif"/>
                <a:cs typeface="Microsoft Sans Serif"/>
              </a:rPr>
              <a:t> </a:t>
            </a:r>
            <a:r>
              <a:rPr sz="2100" spc="-235" dirty="0">
                <a:latin typeface="Microsoft Sans Serif"/>
                <a:cs typeface="Microsoft Sans Serif"/>
              </a:rPr>
              <a:t>PN</a:t>
            </a:r>
            <a:r>
              <a:rPr sz="2100" spc="25" dirty="0">
                <a:latin typeface="Microsoft Sans Serif"/>
                <a:cs typeface="Microsoft Sans Serif"/>
              </a:rPr>
              <a:t> </a:t>
            </a:r>
            <a:r>
              <a:rPr sz="2100" spc="-150" dirty="0">
                <a:latin typeface="Microsoft Sans Serif"/>
                <a:cs typeface="Microsoft Sans Serif"/>
              </a:rPr>
              <a:t>junction</a:t>
            </a:r>
            <a:r>
              <a:rPr sz="2100" spc="25" dirty="0">
                <a:latin typeface="Microsoft Sans Serif"/>
                <a:cs typeface="Microsoft Sans Serif"/>
              </a:rPr>
              <a:t> </a:t>
            </a:r>
            <a:r>
              <a:rPr sz="2100" spc="-55" dirty="0">
                <a:latin typeface="Microsoft Sans Serif"/>
                <a:cs typeface="Microsoft Sans Serif"/>
              </a:rPr>
              <a:t>diode</a:t>
            </a:r>
            <a:endParaRPr sz="21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680"/>
              </a:spcBef>
            </a:pPr>
            <a:r>
              <a:rPr sz="2700" b="1" spc="-445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2700" b="1" spc="-26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2700" b="1" spc="-18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700" b="1" spc="-114" dirty="0">
                <a:solidFill>
                  <a:srgbClr val="FF0000"/>
                </a:solidFill>
                <a:latin typeface="Arial"/>
                <a:cs typeface="Arial"/>
              </a:rPr>
              <a:t>ward</a:t>
            </a:r>
            <a:r>
              <a:rPr sz="2700" b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700" b="1" spc="-415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2700" b="1" spc="-17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700" b="1" spc="-215" dirty="0">
                <a:solidFill>
                  <a:srgbClr val="FF0000"/>
                </a:solidFill>
                <a:latin typeface="Arial"/>
                <a:cs typeface="Arial"/>
              </a:rPr>
              <a:t>as</a:t>
            </a:r>
            <a:endParaRPr sz="2700">
              <a:latin typeface="Arial"/>
              <a:cs typeface="Arial"/>
            </a:endParaRPr>
          </a:p>
          <a:p>
            <a:pPr marL="316865" marR="64135" indent="-228600">
              <a:lnSpc>
                <a:spcPct val="81700"/>
              </a:lnSpc>
              <a:spcBef>
                <a:spcPts val="1395"/>
              </a:spcBef>
              <a:buChar char="•"/>
              <a:tabLst>
                <a:tab pos="316865" algn="l"/>
                <a:tab pos="317500" algn="l"/>
              </a:tabLst>
            </a:pPr>
            <a:r>
              <a:rPr sz="2100" spc="-245" dirty="0">
                <a:latin typeface="Microsoft Sans Serif"/>
                <a:cs typeface="Microsoft Sans Serif"/>
              </a:rPr>
              <a:t>The</a:t>
            </a:r>
            <a:r>
              <a:rPr sz="2100" spc="-240" dirty="0">
                <a:latin typeface="Microsoft Sans Serif"/>
                <a:cs typeface="Microsoft Sans Serif"/>
              </a:rPr>
              <a:t> </a:t>
            </a:r>
            <a:r>
              <a:rPr sz="2100" spc="-70" dirty="0">
                <a:latin typeface="Microsoft Sans Serif"/>
                <a:cs typeface="Microsoft Sans Serif"/>
              </a:rPr>
              <a:t>voltage </a:t>
            </a:r>
            <a:r>
              <a:rPr sz="2100" spc="-65" dirty="0">
                <a:latin typeface="Microsoft Sans Serif"/>
                <a:cs typeface="Microsoft Sans Serif"/>
              </a:rPr>
              <a:t>potential </a:t>
            </a:r>
            <a:r>
              <a:rPr sz="2100" spc="-190" dirty="0">
                <a:latin typeface="Microsoft Sans Serif"/>
                <a:cs typeface="Microsoft Sans Serif"/>
              </a:rPr>
              <a:t>is</a:t>
            </a:r>
            <a:r>
              <a:rPr sz="2100" spc="-185" dirty="0">
                <a:latin typeface="Microsoft Sans Serif"/>
                <a:cs typeface="Microsoft Sans Serif"/>
              </a:rPr>
              <a:t> </a:t>
            </a:r>
            <a:r>
              <a:rPr sz="2100" spc="-155" dirty="0">
                <a:latin typeface="Microsoft Sans Serif"/>
                <a:cs typeface="Microsoft Sans Serif"/>
              </a:rPr>
              <a:t>connected</a:t>
            </a:r>
            <a:r>
              <a:rPr sz="2100" spc="-150" dirty="0">
                <a:latin typeface="Microsoft Sans Serif"/>
                <a:cs typeface="Microsoft Sans Serif"/>
              </a:rPr>
              <a:t> </a:t>
            </a:r>
            <a:r>
              <a:rPr sz="2100" spc="-85" dirty="0">
                <a:latin typeface="Microsoft Sans Serif"/>
                <a:cs typeface="Microsoft Sans Serif"/>
              </a:rPr>
              <a:t>positively </a:t>
            </a:r>
            <a:r>
              <a:rPr sz="2100" spc="-75" dirty="0">
                <a:latin typeface="Microsoft Sans Serif"/>
                <a:cs typeface="Microsoft Sans Serif"/>
              </a:rPr>
              <a:t>to </a:t>
            </a:r>
            <a:r>
              <a:rPr sz="2100" spc="-130" dirty="0">
                <a:latin typeface="Microsoft Sans Serif"/>
                <a:cs typeface="Microsoft Sans Serif"/>
              </a:rPr>
              <a:t>the</a:t>
            </a:r>
            <a:r>
              <a:rPr sz="2100" spc="-125" dirty="0">
                <a:latin typeface="Microsoft Sans Serif"/>
                <a:cs typeface="Microsoft Sans Serif"/>
              </a:rPr>
              <a:t> </a:t>
            </a:r>
            <a:r>
              <a:rPr sz="2100" spc="-170" dirty="0">
                <a:latin typeface="Microsoft Sans Serif"/>
                <a:cs typeface="Microsoft Sans Serif"/>
              </a:rPr>
              <a:t>P- </a:t>
            </a:r>
            <a:r>
              <a:rPr sz="2100" spc="-165" dirty="0">
                <a:latin typeface="Microsoft Sans Serif"/>
                <a:cs typeface="Microsoft Sans Serif"/>
              </a:rPr>
              <a:t> </a:t>
            </a:r>
            <a:r>
              <a:rPr sz="2100" spc="-40" dirty="0">
                <a:latin typeface="Microsoft Sans Serif"/>
                <a:cs typeface="Microsoft Sans Serif"/>
              </a:rPr>
              <a:t>type</a:t>
            </a:r>
            <a:r>
              <a:rPr sz="2100" spc="20" dirty="0">
                <a:latin typeface="Microsoft Sans Serif"/>
                <a:cs typeface="Microsoft Sans Serif"/>
              </a:rPr>
              <a:t> </a:t>
            </a:r>
            <a:r>
              <a:rPr sz="2100" spc="-95" dirty="0">
                <a:latin typeface="Microsoft Sans Serif"/>
                <a:cs typeface="Microsoft Sans Serif"/>
              </a:rPr>
              <a:t>terminal</a:t>
            </a:r>
            <a:r>
              <a:rPr sz="2100" spc="30" dirty="0">
                <a:latin typeface="Microsoft Sans Serif"/>
                <a:cs typeface="Microsoft Sans Serif"/>
              </a:rPr>
              <a:t> </a:t>
            </a:r>
            <a:r>
              <a:rPr sz="2100" spc="-90" dirty="0">
                <a:latin typeface="Microsoft Sans Serif"/>
                <a:cs typeface="Microsoft Sans Serif"/>
              </a:rPr>
              <a:t>and</a:t>
            </a:r>
            <a:r>
              <a:rPr sz="2100" spc="15" dirty="0">
                <a:latin typeface="Microsoft Sans Serif"/>
                <a:cs typeface="Microsoft Sans Serif"/>
              </a:rPr>
              <a:t> </a:t>
            </a:r>
            <a:r>
              <a:rPr sz="2100" spc="-80" dirty="0">
                <a:latin typeface="Microsoft Sans Serif"/>
                <a:cs typeface="Microsoft Sans Serif"/>
              </a:rPr>
              <a:t>negatively</a:t>
            </a:r>
            <a:r>
              <a:rPr sz="2100" spc="-10" dirty="0">
                <a:latin typeface="Microsoft Sans Serif"/>
                <a:cs typeface="Microsoft Sans Serif"/>
              </a:rPr>
              <a:t> </a:t>
            </a:r>
            <a:r>
              <a:rPr sz="2100" spc="-70" dirty="0">
                <a:latin typeface="Microsoft Sans Serif"/>
                <a:cs typeface="Microsoft Sans Serif"/>
              </a:rPr>
              <a:t>to</a:t>
            </a:r>
            <a:r>
              <a:rPr sz="2100" spc="35" dirty="0">
                <a:latin typeface="Microsoft Sans Serif"/>
                <a:cs typeface="Microsoft Sans Serif"/>
              </a:rPr>
              <a:t> </a:t>
            </a:r>
            <a:r>
              <a:rPr sz="2100" spc="-130" dirty="0">
                <a:latin typeface="Microsoft Sans Serif"/>
                <a:cs typeface="Microsoft Sans Serif"/>
              </a:rPr>
              <a:t>the</a:t>
            </a:r>
            <a:r>
              <a:rPr sz="2100" spc="15" dirty="0">
                <a:latin typeface="Microsoft Sans Serif"/>
                <a:cs typeface="Microsoft Sans Serif"/>
              </a:rPr>
              <a:t> </a:t>
            </a:r>
            <a:r>
              <a:rPr sz="2100" spc="-45" dirty="0">
                <a:latin typeface="Microsoft Sans Serif"/>
                <a:cs typeface="Microsoft Sans Serif"/>
              </a:rPr>
              <a:t>N-type</a:t>
            </a:r>
            <a:r>
              <a:rPr sz="2100" spc="40" dirty="0">
                <a:latin typeface="Microsoft Sans Serif"/>
                <a:cs typeface="Microsoft Sans Serif"/>
              </a:rPr>
              <a:t> </a:t>
            </a:r>
            <a:r>
              <a:rPr sz="2100" spc="-95" dirty="0">
                <a:latin typeface="Microsoft Sans Serif"/>
                <a:cs typeface="Microsoft Sans Serif"/>
              </a:rPr>
              <a:t>terminal</a:t>
            </a:r>
            <a:r>
              <a:rPr sz="2100" spc="15" dirty="0">
                <a:latin typeface="Microsoft Sans Serif"/>
                <a:cs typeface="Microsoft Sans Serif"/>
              </a:rPr>
              <a:t> </a:t>
            </a:r>
            <a:r>
              <a:rPr sz="2100" spc="-5" dirty="0">
                <a:latin typeface="Microsoft Sans Serif"/>
                <a:cs typeface="Microsoft Sans Serif"/>
              </a:rPr>
              <a:t>of </a:t>
            </a:r>
            <a:r>
              <a:rPr sz="2100" spc="-540" dirty="0">
                <a:latin typeface="Microsoft Sans Serif"/>
                <a:cs typeface="Microsoft Sans Serif"/>
              </a:rPr>
              <a:t> </a:t>
            </a:r>
            <a:r>
              <a:rPr sz="2100" spc="-130" dirty="0">
                <a:latin typeface="Microsoft Sans Serif"/>
                <a:cs typeface="Microsoft Sans Serif"/>
              </a:rPr>
              <a:t>the</a:t>
            </a:r>
            <a:r>
              <a:rPr sz="2100" spc="15" dirty="0">
                <a:latin typeface="Microsoft Sans Serif"/>
                <a:cs typeface="Microsoft Sans Serif"/>
              </a:rPr>
              <a:t> </a:t>
            </a:r>
            <a:r>
              <a:rPr sz="2100" spc="-110" dirty="0">
                <a:latin typeface="Microsoft Sans Serif"/>
                <a:cs typeface="Microsoft Sans Serif"/>
              </a:rPr>
              <a:t>Diode.</a:t>
            </a:r>
            <a:endParaRPr sz="21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2700" b="1" spc="-46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700" b="1" spc="-26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700" b="1" spc="-100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2700" b="1" spc="-245" dirty="0">
                <a:solidFill>
                  <a:srgbClr val="FF0000"/>
                </a:solidFill>
                <a:latin typeface="Arial"/>
                <a:cs typeface="Arial"/>
              </a:rPr>
              <a:t>erse</a:t>
            </a:r>
            <a:r>
              <a:rPr sz="2700" b="1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700" b="1" spc="-409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2700" b="1" spc="-17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700" b="1" spc="-215" dirty="0">
                <a:solidFill>
                  <a:srgbClr val="FF0000"/>
                </a:solidFill>
                <a:latin typeface="Arial"/>
                <a:cs typeface="Arial"/>
              </a:rPr>
              <a:t>as</a:t>
            </a:r>
            <a:endParaRPr sz="2700">
              <a:latin typeface="Arial"/>
              <a:cs typeface="Arial"/>
            </a:endParaRPr>
          </a:p>
          <a:p>
            <a:pPr marL="231775" marR="548640">
              <a:lnSpc>
                <a:spcPct val="100000"/>
              </a:lnSpc>
              <a:spcBef>
                <a:spcPts val="1335"/>
              </a:spcBef>
            </a:pPr>
            <a:r>
              <a:rPr sz="1800" spc="-210" dirty="0">
                <a:latin typeface="Microsoft Sans Serif"/>
                <a:cs typeface="Microsoft Sans Serif"/>
              </a:rPr>
              <a:t>The</a:t>
            </a:r>
            <a:r>
              <a:rPr sz="1800" spc="-204" dirty="0">
                <a:latin typeface="Microsoft Sans Serif"/>
                <a:cs typeface="Microsoft Sans Serif"/>
              </a:rPr>
              <a:t> </a:t>
            </a:r>
            <a:r>
              <a:rPr sz="1800" spc="-65" dirty="0">
                <a:latin typeface="Microsoft Sans Serif"/>
                <a:cs typeface="Microsoft Sans Serif"/>
              </a:rPr>
              <a:t>voltage </a:t>
            </a:r>
            <a:r>
              <a:rPr sz="1800" spc="-55" dirty="0">
                <a:latin typeface="Microsoft Sans Serif"/>
                <a:cs typeface="Microsoft Sans Serif"/>
              </a:rPr>
              <a:t>potential </a:t>
            </a:r>
            <a:r>
              <a:rPr sz="1800" spc="-165" dirty="0">
                <a:latin typeface="Microsoft Sans Serif"/>
                <a:cs typeface="Microsoft Sans Serif"/>
              </a:rPr>
              <a:t>is</a:t>
            </a:r>
            <a:r>
              <a:rPr sz="1800" spc="-160" dirty="0">
                <a:latin typeface="Microsoft Sans Serif"/>
                <a:cs typeface="Microsoft Sans Serif"/>
              </a:rPr>
              <a:t> </a:t>
            </a:r>
            <a:r>
              <a:rPr sz="1800" spc="-130" dirty="0">
                <a:latin typeface="Microsoft Sans Serif"/>
                <a:cs typeface="Microsoft Sans Serif"/>
              </a:rPr>
              <a:t>connected</a:t>
            </a:r>
            <a:r>
              <a:rPr sz="1800" spc="-125" dirty="0">
                <a:latin typeface="Microsoft Sans Serif"/>
                <a:cs typeface="Microsoft Sans Serif"/>
              </a:rPr>
              <a:t> </a:t>
            </a:r>
            <a:r>
              <a:rPr sz="1800" spc="-70" dirty="0">
                <a:latin typeface="Microsoft Sans Serif"/>
                <a:cs typeface="Microsoft Sans Serif"/>
              </a:rPr>
              <a:t>negatively </a:t>
            </a:r>
            <a:r>
              <a:rPr sz="1800" spc="-60" dirty="0">
                <a:latin typeface="Microsoft Sans Serif"/>
                <a:cs typeface="Microsoft Sans Serif"/>
              </a:rPr>
              <a:t>to </a:t>
            </a:r>
            <a:r>
              <a:rPr sz="1800" spc="-110" dirty="0">
                <a:latin typeface="Microsoft Sans Serif"/>
                <a:cs typeface="Microsoft Sans Serif"/>
              </a:rPr>
              <a:t>the</a:t>
            </a:r>
            <a:r>
              <a:rPr sz="1800" spc="-105" dirty="0">
                <a:latin typeface="Microsoft Sans Serif"/>
                <a:cs typeface="Microsoft Sans Serif"/>
              </a:rPr>
              <a:t> </a:t>
            </a:r>
            <a:r>
              <a:rPr sz="1800" spc="-70" dirty="0">
                <a:latin typeface="Microsoft Sans Serif"/>
                <a:cs typeface="Microsoft Sans Serif"/>
              </a:rPr>
              <a:t>P-type </a:t>
            </a:r>
            <a:r>
              <a:rPr sz="1800" spc="-465" dirty="0">
                <a:latin typeface="Microsoft Sans Serif"/>
                <a:cs typeface="Microsoft Sans Serif"/>
              </a:rPr>
              <a:t> </a:t>
            </a:r>
            <a:r>
              <a:rPr sz="1800" spc="-80" dirty="0">
                <a:latin typeface="Microsoft Sans Serif"/>
                <a:cs typeface="Microsoft Sans Serif"/>
              </a:rPr>
              <a:t>terminal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80" dirty="0">
                <a:latin typeface="Microsoft Sans Serif"/>
                <a:cs typeface="Microsoft Sans Serif"/>
              </a:rPr>
              <a:t>and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75" dirty="0">
                <a:latin typeface="Microsoft Sans Serif"/>
                <a:cs typeface="Microsoft Sans Serif"/>
              </a:rPr>
              <a:t>positively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60" dirty="0">
                <a:latin typeface="Microsoft Sans Serif"/>
                <a:cs typeface="Microsoft Sans Serif"/>
              </a:rPr>
              <a:t>to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110" dirty="0">
                <a:latin typeface="Microsoft Sans Serif"/>
                <a:cs typeface="Microsoft Sans Serif"/>
              </a:rPr>
              <a:t>the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40" dirty="0">
                <a:latin typeface="Microsoft Sans Serif"/>
                <a:cs typeface="Microsoft Sans Serif"/>
              </a:rPr>
              <a:t>N-type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80" dirty="0">
                <a:latin typeface="Microsoft Sans Serif"/>
                <a:cs typeface="Microsoft Sans Serif"/>
              </a:rPr>
              <a:t>terminal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of</a:t>
            </a:r>
            <a:r>
              <a:rPr sz="1800" spc="70" dirty="0">
                <a:latin typeface="Microsoft Sans Serif"/>
                <a:cs typeface="Microsoft Sans Serif"/>
              </a:rPr>
              <a:t> </a:t>
            </a:r>
            <a:r>
              <a:rPr sz="1800" spc="-110" dirty="0">
                <a:latin typeface="Microsoft Sans Serif"/>
                <a:cs typeface="Microsoft Sans Serif"/>
              </a:rPr>
              <a:t>the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95" dirty="0">
                <a:latin typeface="Microsoft Sans Serif"/>
                <a:cs typeface="Microsoft Sans Serif"/>
              </a:rPr>
              <a:t>Diode.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10</a:t>
            </a:fld>
            <a:endParaRPr lang="en-IN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5"/>
          </p:nvPr>
        </p:nvSpPr>
        <p:spPr>
          <a:xfrm>
            <a:off x="2210435" y="6400800"/>
            <a:ext cx="4953000" cy="215444"/>
          </a:xfrm>
        </p:spPr>
        <p:txBody>
          <a:bodyPr/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Department of Electronics and Communication, URCW</a:t>
            </a:r>
            <a:endParaRPr lang="en-US" sz="1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119887"/>
            <a:ext cx="705167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b="1" spc="-245" dirty="0">
                <a:latin typeface="Arial"/>
                <a:cs typeface="Arial"/>
              </a:rPr>
              <a:t>PN</a:t>
            </a:r>
            <a:r>
              <a:rPr sz="2800" b="1" spc="-25" dirty="0">
                <a:latin typeface="Arial"/>
                <a:cs typeface="Arial"/>
              </a:rPr>
              <a:t> </a:t>
            </a:r>
            <a:r>
              <a:rPr sz="2800" b="1" spc="-275" dirty="0">
                <a:latin typeface="Arial"/>
                <a:cs typeface="Arial"/>
              </a:rPr>
              <a:t>Junct</a:t>
            </a:r>
            <a:r>
              <a:rPr sz="2800" b="1" spc="-140" dirty="0">
                <a:latin typeface="Arial"/>
                <a:cs typeface="Arial"/>
              </a:rPr>
              <a:t>i</a:t>
            </a:r>
            <a:r>
              <a:rPr sz="2800" b="1" spc="-229" dirty="0">
                <a:latin typeface="Arial"/>
                <a:cs typeface="Arial"/>
              </a:rPr>
              <a:t>on</a:t>
            </a:r>
            <a:r>
              <a:rPr sz="2800" b="1" spc="-35" dirty="0">
                <a:latin typeface="Arial"/>
                <a:cs typeface="Arial"/>
              </a:rPr>
              <a:t> </a:t>
            </a:r>
            <a:r>
              <a:rPr sz="2800" b="1" spc="-220" dirty="0">
                <a:latin typeface="Arial"/>
                <a:cs typeface="Arial"/>
              </a:rPr>
              <a:t>D</a:t>
            </a:r>
            <a:r>
              <a:rPr sz="2800" b="1" spc="-80" dirty="0">
                <a:latin typeface="Arial"/>
                <a:cs typeface="Arial"/>
              </a:rPr>
              <a:t>i</a:t>
            </a:r>
            <a:r>
              <a:rPr sz="2800" b="1" spc="-225" dirty="0">
                <a:latin typeface="Arial"/>
                <a:cs typeface="Arial"/>
              </a:rPr>
              <a:t>ode</a:t>
            </a:r>
            <a:r>
              <a:rPr sz="2800" b="1" spc="-40" dirty="0">
                <a:latin typeface="Arial"/>
                <a:cs typeface="Arial"/>
              </a:rPr>
              <a:t> </a:t>
            </a:r>
            <a:r>
              <a:rPr sz="2800" b="1" spc="-400" dirty="0">
                <a:latin typeface="Arial"/>
                <a:cs typeface="Arial"/>
              </a:rPr>
              <a:t>W</a:t>
            </a:r>
            <a:r>
              <a:rPr sz="2800" b="1" spc="-254" dirty="0">
                <a:latin typeface="Arial"/>
                <a:cs typeface="Arial"/>
              </a:rPr>
              <a:t>h</a:t>
            </a:r>
            <a:r>
              <a:rPr sz="2800" b="1" spc="-225" dirty="0">
                <a:latin typeface="Arial"/>
                <a:cs typeface="Arial"/>
              </a:rPr>
              <a:t>en</a:t>
            </a:r>
            <a:r>
              <a:rPr sz="2800" b="1" spc="-35" dirty="0">
                <a:latin typeface="Arial"/>
                <a:cs typeface="Arial"/>
              </a:rPr>
              <a:t> </a:t>
            </a:r>
            <a:r>
              <a:rPr sz="2800" b="1" spc="-165" dirty="0">
                <a:latin typeface="Arial"/>
                <a:cs typeface="Arial"/>
              </a:rPr>
              <a:t>No</a:t>
            </a:r>
            <a:r>
              <a:rPr sz="2800" b="1" spc="-35" dirty="0">
                <a:latin typeface="Arial"/>
                <a:cs typeface="Arial"/>
              </a:rPr>
              <a:t> </a:t>
            </a:r>
            <a:r>
              <a:rPr sz="2800" b="1" spc="-520" dirty="0">
                <a:latin typeface="Arial"/>
                <a:cs typeface="Arial"/>
              </a:rPr>
              <a:t>E</a:t>
            </a:r>
            <a:r>
              <a:rPr sz="2800" b="1" spc="-155" dirty="0">
                <a:latin typeface="Arial"/>
                <a:cs typeface="Arial"/>
              </a:rPr>
              <a:t>xt</a:t>
            </a:r>
            <a:r>
              <a:rPr sz="2800" b="1" spc="-185" dirty="0">
                <a:latin typeface="Arial"/>
                <a:cs typeface="Arial"/>
              </a:rPr>
              <a:t>e</a:t>
            </a:r>
            <a:r>
              <a:rPr sz="2800" b="1" spc="-195" dirty="0">
                <a:latin typeface="Arial"/>
                <a:cs typeface="Arial"/>
              </a:rPr>
              <a:t>r</a:t>
            </a:r>
            <a:r>
              <a:rPr sz="2800" b="1" spc="-120" dirty="0">
                <a:latin typeface="Arial"/>
                <a:cs typeface="Arial"/>
              </a:rPr>
              <a:t>nal</a:t>
            </a:r>
            <a:r>
              <a:rPr sz="2800" b="1" spc="-50" dirty="0">
                <a:latin typeface="Arial"/>
                <a:cs typeface="Arial"/>
              </a:rPr>
              <a:t> </a:t>
            </a:r>
            <a:r>
              <a:rPr sz="2800" b="1" spc="-350" dirty="0">
                <a:latin typeface="Arial"/>
                <a:cs typeface="Arial"/>
              </a:rPr>
              <a:t>V</a:t>
            </a:r>
            <a:r>
              <a:rPr sz="2800" b="1" spc="-180" dirty="0">
                <a:latin typeface="Arial"/>
                <a:cs typeface="Arial"/>
              </a:rPr>
              <a:t>ol</a:t>
            </a:r>
            <a:r>
              <a:rPr sz="2800" b="1" spc="-125" dirty="0">
                <a:latin typeface="Arial"/>
                <a:cs typeface="Arial"/>
              </a:rPr>
              <a:t>t</a:t>
            </a:r>
            <a:r>
              <a:rPr sz="2800" b="1" spc="-30" dirty="0">
                <a:latin typeface="Arial"/>
                <a:cs typeface="Arial"/>
              </a:rPr>
              <a:t>a</a:t>
            </a:r>
            <a:r>
              <a:rPr sz="2800" b="1" spc="-225" dirty="0">
                <a:latin typeface="Arial"/>
                <a:cs typeface="Arial"/>
              </a:rPr>
              <a:t>ge</a:t>
            </a:r>
            <a:r>
              <a:rPr sz="2800" b="1" spc="-45" dirty="0">
                <a:latin typeface="Arial"/>
                <a:cs typeface="Arial"/>
              </a:rPr>
              <a:t> </a:t>
            </a:r>
            <a:r>
              <a:rPr sz="2800" b="1" spc="-175" dirty="0">
                <a:latin typeface="Arial"/>
                <a:cs typeface="Arial"/>
              </a:rPr>
              <a:t>is  </a:t>
            </a:r>
            <a:r>
              <a:rPr sz="2800" b="1" spc="-160" dirty="0">
                <a:latin typeface="Arial"/>
                <a:cs typeface="Arial"/>
              </a:rPr>
              <a:t>Applied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1692" y="1570180"/>
            <a:ext cx="7997825" cy="1943100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129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2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net</a:t>
            </a:r>
            <a:r>
              <a:rPr sz="2000" spc="3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zero</a:t>
            </a:r>
            <a:r>
              <a:rPr sz="2000" spc="3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current</a:t>
            </a:r>
            <a:r>
              <a:rPr sz="2000" spc="3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flows</a:t>
            </a:r>
            <a:r>
              <a:rPr sz="2000" spc="3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</a:t>
            </a:r>
            <a:r>
              <a:rPr sz="2000" spc="3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the</a:t>
            </a:r>
            <a:r>
              <a:rPr sz="2000" spc="3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circuit</a:t>
            </a:r>
            <a:r>
              <a:rPr sz="2000" spc="3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and</a:t>
            </a:r>
            <a:r>
              <a:rPr sz="2000" spc="3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the</a:t>
            </a:r>
            <a:r>
              <a:rPr sz="2000" spc="3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junction</a:t>
            </a:r>
            <a:r>
              <a:rPr sz="2000" spc="34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is</a:t>
            </a:r>
            <a:r>
              <a:rPr sz="2000" spc="3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said</a:t>
            </a:r>
            <a:r>
              <a:rPr sz="2000" spc="3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to</a:t>
            </a:r>
            <a:r>
              <a:rPr sz="2000" spc="3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</a:t>
            </a:r>
            <a:r>
              <a:rPr sz="2000" spc="32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in</a:t>
            </a:r>
            <a:endParaRPr sz="2000">
              <a:latin typeface="Times New Roman"/>
              <a:cs typeface="Times New Roman"/>
            </a:endParaRPr>
          </a:p>
          <a:p>
            <a:pPr marL="332740">
              <a:lnSpc>
                <a:spcPct val="100000"/>
              </a:lnSpc>
              <a:spcBef>
                <a:spcPts val="1205"/>
              </a:spcBef>
            </a:pPr>
            <a:r>
              <a:rPr sz="2000" spc="-5" dirty="0">
                <a:latin typeface="Times New Roman"/>
                <a:cs typeface="Times New Roman"/>
              </a:rPr>
              <a:t>dynamic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equilibrium.</a:t>
            </a:r>
            <a:endParaRPr sz="2000">
              <a:latin typeface="Times New Roman"/>
              <a:cs typeface="Times New Roman"/>
            </a:endParaRPr>
          </a:p>
          <a:p>
            <a:pPr marL="332740" marR="5080" indent="-320040">
              <a:lnSpc>
                <a:spcPct val="150000"/>
              </a:lnSpc>
              <a:spcBef>
                <a:spcPts val="69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5" dirty="0">
                <a:latin typeface="Times New Roman"/>
                <a:cs typeface="Times New Roman"/>
              </a:rPr>
              <a:t> general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no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conduction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of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electric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current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takes</a:t>
            </a:r>
            <a:r>
              <a:rPr sz="2000" dirty="0">
                <a:latin typeface="Times New Roman"/>
                <a:cs typeface="Times New Roman"/>
              </a:rPr>
              <a:t> place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because no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external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source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is </a:t>
            </a:r>
            <a:r>
              <a:rPr sz="2000" dirty="0">
                <a:latin typeface="Times New Roman"/>
                <a:cs typeface="Times New Roman"/>
              </a:rPr>
              <a:t>connected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PN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junction.</a:t>
            </a:r>
            <a:endParaRPr sz="20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05101" y="3886136"/>
            <a:ext cx="4415396" cy="242094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11</a:t>
            </a:fld>
            <a:endParaRPr lang="en-IN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5"/>
          </p:nvPr>
        </p:nvSpPr>
        <p:spPr>
          <a:xfrm>
            <a:off x="2210435" y="6400800"/>
            <a:ext cx="4953000" cy="215444"/>
          </a:xfrm>
        </p:spPr>
        <p:txBody>
          <a:bodyPr/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Department of Electronics and Communication, URCW</a:t>
            </a:r>
            <a:endParaRPr lang="en-US" sz="1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91515"/>
            <a:ext cx="648462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405" dirty="0">
                <a:latin typeface="Arial"/>
                <a:cs typeface="Arial"/>
              </a:rPr>
              <a:t>R</a:t>
            </a:r>
            <a:r>
              <a:rPr sz="2400" b="1" spc="-240" dirty="0">
                <a:latin typeface="Arial"/>
                <a:cs typeface="Arial"/>
              </a:rPr>
              <a:t>e</a:t>
            </a:r>
            <a:r>
              <a:rPr sz="2400" b="1" spc="-95" dirty="0">
                <a:latin typeface="Arial"/>
                <a:cs typeface="Arial"/>
              </a:rPr>
              <a:t>v</a:t>
            </a:r>
            <a:r>
              <a:rPr sz="2400" b="1" spc="-185" dirty="0">
                <a:latin typeface="Arial"/>
                <a:cs typeface="Arial"/>
              </a:rPr>
              <a:t>er</a:t>
            </a:r>
            <a:r>
              <a:rPr sz="2400" b="1" spc="-250" dirty="0">
                <a:latin typeface="Arial"/>
                <a:cs typeface="Arial"/>
              </a:rPr>
              <a:t>se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215" dirty="0">
                <a:latin typeface="Arial"/>
                <a:cs typeface="Arial"/>
              </a:rPr>
              <a:t>Biased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340" dirty="0">
                <a:latin typeface="Arial"/>
                <a:cs typeface="Arial"/>
              </a:rPr>
              <a:t>P</a:t>
            </a:r>
            <a:r>
              <a:rPr sz="2400" b="1" spc="-85" dirty="0">
                <a:latin typeface="Arial"/>
                <a:cs typeface="Arial"/>
              </a:rPr>
              <a:t>N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229" dirty="0">
                <a:latin typeface="Arial"/>
                <a:cs typeface="Arial"/>
              </a:rPr>
              <a:t>Ju</a:t>
            </a:r>
            <a:r>
              <a:rPr sz="2400" b="1" spc="-250" dirty="0">
                <a:latin typeface="Arial"/>
                <a:cs typeface="Arial"/>
              </a:rPr>
              <a:t>n</a:t>
            </a:r>
            <a:r>
              <a:rPr sz="2400" b="1" spc="-195" dirty="0">
                <a:latin typeface="Arial"/>
                <a:cs typeface="Arial"/>
              </a:rPr>
              <a:t>ction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165" dirty="0">
                <a:latin typeface="Arial"/>
                <a:cs typeface="Arial"/>
              </a:rPr>
              <a:t>Diode</a:t>
            </a:r>
            <a:r>
              <a:rPr sz="2400" b="1" spc="-50" dirty="0">
                <a:latin typeface="Arial"/>
                <a:cs typeface="Arial"/>
              </a:rPr>
              <a:t>-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b="1" spc="-204" dirty="0">
                <a:latin typeface="Arial"/>
                <a:cs typeface="Arial"/>
              </a:rPr>
              <a:t>Inc</a:t>
            </a:r>
            <a:r>
              <a:rPr sz="2400" b="1" spc="-125" dirty="0">
                <a:latin typeface="Arial"/>
                <a:cs typeface="Arial"/>
              </a:rPr>
              <a:t>r</a:t>
            </a:r>
            <a:r>
              <a:rPr sz="2400" b="1" spc="-190" dirty="0">
                <a:latin typeface="Arial"/>
                <a:cs typeface="Arial"/>
              </a:rPr>
              <a:t>ease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120" dirty="0">
                <a:latin typeface="Arial"/>
                <a:cs typeface="Arial"/>
              </a:rPr>
              <a:t>in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185" dirty="0">
                <a:latin typeface="Arial"/>
                <a:cs typeface="Arial"/>
              </a:rPr>
              <a:t>the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150" dirty="0">
                <a:latin typeface="Arial"/>
                <a:cs typeface="Arial"/>
              </a:rPr>
              <a:t>Depleti</a:t>
            </a:r>
            <a:r>
              <a:rPr sz="2400" b="1" spc="-200" dirty="0">
                <a:latin typeface="Arial"/>
                <a:cs typeface="Arial"/>
              </a:rPr>
              <a:t>o</a:t>
            </a:r>
            <a:r>
              <a:rPr sz="2400" b="1" spc="-195" dirty="0">
                <a:latin typeface="Arial"/>
                <a:cs typeface="Arial"/>
              </a:rPr>
              <a:t>n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190" dirty="0">
                <a:latin typeface="Arial"/>
                <a:cs typeface="Arial"/>
              </a:rPr>
              <a:t>Layer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195" dirty="0">
                <a:latin typeface="Arial"/>
                <a:cs typeface="Arial"/>
              </a:rPr>
              <a:t>d</a:t>
            </a:r>
            <a:r>
              <a:rPr sz="2400" b="1" spc="-204" dirty="0">
                <a:latin typeface="Arial"/>
                <a:cs typeface="Arial"/>
              </a:rPr>
              <a:t>u</a:t>
            </a:r>
            <a:r>
              <a:rPr sz="2400" b="1" spc="-185" dirty="0">
                <a:latin typeface="Arial"/>
                <a:cs typeface="Arial"/>
              </a:rPr>
              <a:t>e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185" dirty="0">
                <a:latin typeface="Arial"/>
                <a:cs typeface="Arial"/>
              </a:rPr>
              <a:t>to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405" dirty="0">
                <a:latin typeface="Arial"/>
                <a:cs typeface="Arial"/>
              </a:rPr>
              <a:t>R</a:t>
            </a:r>
            <a:r>
              <a:rPr sz="2400" b="1" spc="-235" dirty="0">
                <a:latin typeface="Arial"/>
                <a:cs typeface="Arial"/>
              </a:rPr>
              <a:t>e</a:t>
            </a:r>
            <a:r>
              <a:rPr sz="2400" b="1" spc="-90" dirty="0">
                <a:latin typeface="Arial"/>
                <a:cs typeface="Arial"/>
              </a:rPr>
              <a:t>v</a:t>
            </a:r>
            <a:r>
              <a:rPr sz="2400" b="1" spc="-215" dirty="0">
                <a:latin typeface="Arial"/>
                <a:cs typeface="Arial"/>
              </a:rPr>
              <a:t>erse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220" dirty="0">
                <a:latin typeface="Arial"/>
                <a:cs typeface="Arial"/>
              </a:rPr>
              <a:t>Bias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2140" y="1397253"/>
            <a:ext cx="7997190" cy="2947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marR="5080" indent="-320675" algn="just">
              <a:lnSpc>
                <a:spcPct val="100000"/>
              </a:lnSpc>
              <a:spcBef>
                <a:spcPts val="100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3375" algn="l"/>
              </a:tabLst>
            </a:pPr>
            <a:r>
              <a:rPr sz="1800" spc="-5" dirty="0">
                <a:latin typeface="Times New Roman"/>
                <a:cs typeface="Times New Roman"/>
              </a:rPr>
              <a:t>When </a:t>
            </a:r>
            <a:r>
              <a:rPr sz="1800" dirty="0">
                <a:latin typeface="Times New Roman"/>
                <a:cs typeface="Times New Roman"/>
              </a:rPr>
              <a:t>a diode </a:t>
            </a:r>
            <a:r>
              <a:rPr sz="1800" spc="-10" dirty="0">
                <a:latin typeface="Times New Roman"/>
                <a:cs typeface="Times New Roman"/>
              </a:rPr>
              <a:t>is </a:t>
            </a:r>
            <a:r>
              <a:rPr sz="1800" dirty="0">
                <a:latin typeface="Times New Roman"/>
                <a:cs typeface="Times New Roman"/>
              </a:rPr>
              <a:t>connected in a </a:t>
            </a:r>
            <a:r>
              <a:rPr sz="1800" b="1" spc="-5" dirty="0">
                <a:latin typeface="Times New Roman"/>
                <a:cs typeface="Times New Roman"/>
              </a:rPr>
              <a:t>Reverse </a:t>
            </a:r>
            <a:r>
              <a:rPr sz="1800" b="1" dirty="0">
                <a:latin typeface="Times New Roman"/>
                <a:cs typeface="Times New Roman"/>
              </a:rPr>
              <a:t>Bias </a:t>
            </a:r>
            <a:r>
              <a:rPr sz="1800" spc="-5" dirty="0">
                <a:latin typeface="Times New Roman"/>
                <a:cs typeface="Times New Roman"/>
              </a:rPr>
              <a:t>condition,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positive voltage </a:t>
            </a:r>
            <a:r>
              <a:rPr sz="1800" spc="-15" dirty="0">
                <a:latin typeface="Times New Roman"/>
                <a:cs typeface="Times New Roman"/>
              </a:rPr>
              <a:t>is 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applied to the N-type </a:t>
            </a:r>
            <a:r>
              <a:rPr sz="1800" spc="-5" dirty="0">
                <a:latin typeface="Times New Roman"/>
                <a:cs typeface="Times New Roman"/>
              </a:rPr>
              <a:t>material </a:t>
            </a:r>
            <a:r>
              <a:rPr sz="1800" dirty="0">
                <a:latin typeface="Times New Roman"/>
                <a:cs typeface="Times New Roman"/>
              </a:rPr>
              <a:t>and a </a:t>
            </a:r>
            <a:r>
              <a:rPr sz="1800" spc="-5" dirty="0">
                <a:latin typeface="Times New Roman"/>
                <a:cs typeface="Times New Roman"/>
              </a:rPr>
              <a:t>negative </a:t>
            </a:r>
            <a:r>
              <a:rPr sz="1800" dirty="0">
                <a:latin typeface="Times New Roman"/>
                <a:cs typeface="Times New Roman"/>
              </a:rPr>
              <a:t>voltage </a:t>
            </a:r>
            <a:r>
              <a:rPr sz="1800" spc="-5" dirty="0">
                <a:latin typeface="Times New Roman"/>
                <a:cs typeface="Times New Roman"/>
              </a:rPr>
              <a:t>is applied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the P-type </a:t>
            </a:r>
            <a:r>
              <a:rPr sz="1800" dirty="0">
                <a:latin typeface="Times New Roman"/>
                <a:cs typeface="Times New Roman"/>
              </a:rPr>
              <a:t> material.</a:t>
            </a:r>
            <a:endParaRPr sz="1800">
              <a:latin typeface="Times New Roman"/>
              <a:cs typeface="Times New Roman"/>
            </a:endParaRPr>
          </a:p>
          <a:p>
            <a:pPr marL="332740" marR="5080" indent="-320675" algn="just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3375" algn="l"/>
              </a:tabLst>
            </a:pP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positive voltage </a:t>
            </a:r>
            <a:r>
              <a:rPr sz="1800" dirty="0">
                <a:latin typeface="Times New Roman"/>
                <a:cs typeface="Times New Roman"/>
              </a:rPr>
              <a:t>applied to </a:t>
            </a:r>
            <a:r>
              <a:rPr sz="1800" spc="-5" dirty="0">
                <a:latin typeface="Times New Roman"/>
                <a:cs typeface="Times New Roman"/>
              </a:rPr>
              <a:t>the N-type material attracts electrons </a:t>
            </a:r>
            <a:r>
              <a:rPr sz="1800" dirty="0">
                <a:latin typeface="Times New Roman"/>
                <a:cs typeface="Times New Roman"/>
              </a:rPr>
              <a:t>towards </a:t>
            </a:r>
            <a:r>
              <a:rPr sz="1800" spc="-1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positive </a:t>
            </a:r>
            <a:r>
              <a:rPr sz="1800" spc="-5" dirty="0">
                <a:latin typeface="Times New Roman"/>
                <a:cs typeface="Times New Roman"/>
              </a:rPr>
              <a:t>electrode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away </a:t>
            </a:r>
            <a:r>
              <a:rPr sz="1800" dirty="0">
                <a:latin typeface="Times New Roman"/>
                <a:cs typeface="Times New Roman"/>
              </a:rPr>
              <a:t>from the </a:t>
            </a:r>
            <a:r>
              <a:rPr sz="1800" spc="-5" dirty="0">
                <a:latin typeface="Times New Roman"/>
                <a:cs typeface="Times New Roman"/>
              </a:rPr>
              <a:t>junction, </a:t>
            </a:r>
            <a:r>
              <a:rPr sz="1800" dirty="0">
                <a:latin typeface="Times New Roman"/>
                <a:cs typeface="Times New Roman"/>
              </a:rPr>
              <a:t>while </a:t>
            </a:r>
            <a:r>
              <a:rPr sz="1800" spc="-5" dirty="0">
                <a:latin typeface="Times New Roman"/>
                <a:cs typeface="Times New Roman"/>
              </a:rPr>
              <a:t>the </a:t>
            </a:r>
            <a:r>
              <a:rPr sz="1800" dirty="0">
                <a:latin typeface="Times New Roman"/>
                <a:cs typeface="Times New Roman"/>
              </a:rPr>
              <a:t>holes in </a:t>
            </a:r>
            <a:r>
              <a:rPr sz="1800" spc="-5" dirty="0">
                <a:latin typeface="Times New Roman"/>
                <a:cs typeface="Times New Roman"/>
              </a:rPr>
              <a:t>the P-type </a:t>
            </a:r>
            <a:r>
              <a:rPr sz="1800" dirty="0">
                <a:latin typeface="Times New Roman"/>
                <a:cs typeface="Times New Roman"/>
              </a:rPr>
              <a:t>end </a:t>
            </a:r>
            <a:r>
              <a:rPr sz="1800" spc="-5" dirty="0">
                <a:latin typeface="Times New Roman"/>
                <a:cs typeface="Times New Roman"/>
              </a:rPr>
              <a:t>are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also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attracted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away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from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 junction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towards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 negative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electrode.</a:t>
            </a:r>
            <a:endParaRPr sz="1800">
              <a:latin typeface="Times New Roman"/>
              <a:cs typeface="Times New Roman"/>
            </a:endParaRPr>
          </a:p>
          <a:p>
            <a:pPr marL="332740" marR="5080" indent="-320675" algn="just">
              <a:lnSpc>
                <a:spcPct val="100000"/>
              </a:lnSpc>
              <a:spcBef>
                <a:spcPts val="705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3375" algn="l"/>
              </a:tabLst>
            </a:pP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net </a:t>
            </a:r>
            <a:r>
              <a:rPr sz="1800" dirty="0">
                <a:latin typeface="Times New Roman"/>
                <a:cs typeface="Times New Roman"/>
              </a:rPr>
              <a:t>result </a:t>
            </a:r>
            <a:r>
              <a:rPr sz="1800" spc="-5" dirty="0">
                <a:latin typeface="Times New Roman"/>
                <a:cs typeface="Times New Roman"/>
              </a:rPr>
              <a:t>is </a:t>
            </a:r>
            <a:r>
              <a:rPr sz="1800" dirty="0">
                <a:latin typeface="Times New Roman"/>
                <a:cs typeface="Times New Roman"/>
              </a:rPr>
              <a:t>that the </a:t>
            </a:r>
            <a:r>
              <a:rPr sz="1800" spc="-5" dirty="0">
                <a:latin typeface="Times New Roman"/>
                <a:cs typeface="Times New Roman"/>
              </a:rPr>
              <a:t>depletion layer grows wider </a:t>
            </a:r>
            <a:r>
              <a:rPr sz="1800" dirty="0">
                <a:latin typeface="Times New Roman"/>
                <a:cs typeface="Times New Roman"/>
              </a:rPr>
              <a:t>due to a </a:t>
            </a:r>
            <a:r>
              <a:rPr sz="1800" spc="-5" dirty="0">
                <a:latin typeface="Times New Roman"/>
                <a:cs typeface="Times New Roman"/>
              </a:rPr>
              <a:t>lack </a:t>
            </a:r>
            <a:r>
              <a:rPr sz="1800" dirty="0">
                <a:latin typeface="Times New Roman"/>
                <a:cs typeface="Times New Roman"/>
              </a:rPr>
              <a:t>of electrons and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holes and </a:t>
            </a:r>
            <a:r>
              <a:rPr sz="1800" spc="-5" dirty="0">
                <a:latin typeface="Times New Roman"/>
                <a:cs typeface="Times New Roman"/>
              </a:rPr>
              <a:t>presents </a:t>
            </a:r>
            <a:r>
              <a:rPr sz="1800" dirty="0">
                <a:latin typeface="Times New Roman"/>
                <a:cs typeface="Times New Roman"/>
              </a:rPr>
              <a:t>a high </a:t>
            </a:r>
            <a:r>
              <a:rPr sz="1800" spc="-5" dirty="0">
                <a:latin typeface="Times New Roman"/>
                <a:cs typeface="Times New Roman"/>
              </a:rPr>
              <a:t>impedance path, almost </a:t>
            </a:r>
            <a:r>
              <a:rPr sz="1800" dirty="0">
                <a:latin typeface="Times New Roman"/>
                <a:cs typeface="Times New Roman"/>
              </a:rPr>
              <a:t>an </a:t>
            </a:r>
            <a:r>
              <a:rPr sz="1800" spc="-15" dirty="0">
                <a:latin typeface="Times New Roman"/>
                <a:cs typeface="Times New Roman"/>
              </a:rPr>
              <a:t>insulator. </a:t>
            </a:r>
            <a:r>
              <a:rPr sz="1800" spc="-5" dirty="0">
                <a:latin typeface="Times New Roman"/>
                <a:cs typeface="Times New Roman"/>
              </a:rPr>
              <a:t>The result </a:t>
            </a:r>
            <a:r>
              <a:rPr sz="1800" dirty="0">
                <a:latin typeface="Times New Roman"/>
                <a:cs typeface="Times New Roman"/>
              </a:rPr>
              <a:t>is that a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high </a:t>
            </a:r>
            <a:r>
              <a:rPr sz="1800" spc="-5" dirty="0">
                <a:latin typeface="Times New Roman"/>
                <a:cs typeface="Times New Roman"/>
              </a:rPr>
              <a:t>potential barrier is </a:t>
            </a:r>
            <a:r>
              <a:rPr sz="1800" dirty="0">
                <a:latin typeface="Times New Roman"/>
                <a:cs typeface="Times New Roman"/>
              </a:rPr>
              <a:t>created thus preventing current from </a:t>
            </a:r>
            <a:r>
              <a:rPr sz="1800" spc="-5" dirty="0">
                <a:latin typeface="Times New Roman"/>
                <a:cs typeface="Times New Roman"/>
              </a:rPr>
              <a:t>flowing </a:t>
            </a:r>
            <a:r>
              <a:rPr sz="1800" dirty="0">
                <a:latin typeface="Times New Roman"/>
                <a:cs typeface="Times New Roman"/>
              </a:rPr>
              <a:t>through </a:t>
            </a:r>
            <a:r>
              <a:rPr sz="1800" spc="-5" dirty="0">
                <a:latin typeface="Times New Roman"/>
                <a:cs typeface="Times New Roman"/>
              </a:rPr>
              <a:t>the </a:t>
            </a:r>
            <a:r>
              <a:rPr sz="1800" dirty="0">
                <a:latin typeface="Times New Roman"/>
                <a:cs typeface="Times New Roman"/>
              </a:rPr>
              <a:t> semiconductor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material.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90800" y="4253942"/>
            <a:ext cx="4419600" cy="220980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12</a:t>
            </a:fld>
            <a:endParaRPr lang="en-IN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5"/>
          </p:nvPr>
        </p:nvSpPr>
        <p:spPr>
          <a:xfrm>
            <a:off x="2134235" y="6518729"/>
            <a:ext cx="4953000" cy="215444"/>
          </a:xfrm>
        </p:spPr>
        <p:txBody>
          <a:bodyPr/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Department of Electronics and Communication, URCW</a:t>
            </a:r>
            <a:endParaRPr lang="en-US" sz="1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206755"/>
            <a:ext cx="792035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170" dirty="0">
                <a:latin typeface="Arial"/>
                <a:cs typeface="Arial"/>
              </a:rPr>
              <a:t>Forward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215" dirty="0">
                <a:latin typeface="Arial"/>
                <a:cs typeface="Arial"/>
              </a:rPr>
              <a:t>Biased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204" dirty="0">
                <a:latin typeface="Arial"/>
                <a:cs typeface="Arial"/>
              </a:rPr>
              <a:t>PN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210" dirty="0">
                <a:latin typeface="Arial"/>
                <a:cs typeface="Arial"/>
              </a:rPr>
              <a:t>Junction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150" dirty="0">
                <a:latin typeface="Arial"/>
                <a:cs typeface="Arial"/>
              </a:rPr>
              <a:t>Diode-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220" dirty="0">
                <a:latin typeface="Arial"/>
                <a:cs typeface="Arial"/>
              </a:rPr>
              <a:t>Reduction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120" dirty="0">
                <a:latin typeface="Arial"/>
                <a:cs typeface="Arial"/>
              </a:rPr>
              <a:t>in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185" dirty="0">
                <a:latin typeface="Arial"/>
                <a:cs typeface="Arial"/>
              </a:rPr>
              <a:t>the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160" dirty="0">
                <a:latin typeface="Arial"/>
                <a:cs typeface="Arial"/>
              </a:rPr>
              <a:t>Depletion </a:t>
            </a:r>
            <a:r>
              <a:rPr sz="2400" b="1" spc="-650" dirty="0">
                <a:latin typeface="Arial"/>
                <a:cs typeface="Arial"/>
              </a:rPr>
              <a:t> </a:t>
            </a:r>
            <a:r>
              <a:rPr sz="2400" b="1" spc="-190" dirty="0">
                <a:latin typeface="Arial"/>
                <a:cs typeface="Arial"/>
              </a:rPr>
              <a:t>Layer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195" dirty="0">
                <a:latin typeface="Arial"/>
                <a:cs typeface="Arial"/>
              </a:rPr>
              <a:t>d</a:t>
            </a:r>
            <a:r>
              <a:rPr sz="2400" b="1" spc="-204" dirty="0">
                <a:latin typeface="Arial"/>
                <a:cs typeface="Arial"/>
              </a:rPr>
              <a:t>u</a:t>
            </a:r>
            <a:r>
              <a:rPr sz="2400" b="1" spc="-185" dirty="0">
                <a:latin typeface="Arial"/>
                <a:cs typeface="Arial"/>
              </a:rPr>
              <a:t>e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185" dirty="0">
                <a:latin typeface="Arial"/>
                <a:cs typeface="Arial"/>
              </a:rPr>
              <a:t>to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390" dirty="0">
                <a:latin typeface="Arial"/>
                <a:cs typeface="Arial"/>
              </a:rPr>
              <a:t>F</a:t>
            </a:r>
            <a:r>
              <a:rPr sz="2400" b="1" spc="-130" dirty="0">
                <a:latin typeface="Arial"/>
                <a:cs typeface="Arial"/>
              </a:rPr>
              <a:t>orward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220" dirty="0">
                <a:latin typeface="Arial"/>
                <a:cs typeface="Arial"/>
              </a:rPr>
              <a:t>Bias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340" y="1272286"/>
            <a:ext cx="7997190" cy="52311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2740" marR="5080" indent="-320675" algn="just">
              <a:lnSpc>
                <a:spcPct val="150100"/>
              </a:lnSpc>
              <a:spcBef>
                <a:spcPts val="95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3375" algn="l"/>
              </a:tabLst>
            </a:pPr>
            <a:r>
              <a:rPr sz="1800" spc="-5" dirty="0">
                <a:latin typeface="Times New Roman"/>
                <a:cs typeface="Times New Roman"/>
              </a:rPr>
              <a:t>When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diode </a:t>
            </a:r>
            <a:r>
              <a:rPr sz="1800" spc="-10" dirty="0">
                <a:latin typeface="Times New Roman"/>
                <a:cs typeface="Times New Roman"/>
              </a:rPr>
              <a:t>is </a:t>
            </a:r>
            <a:r>
              <a:rPr sz="1800" dirty="0">
                <a:latin typeface="Times New Roman"/>
                <a:cs typeface="Times New Roman"/>
              </a:rPr>
              <a:t>connected in a </a:t>
            </a:r>
            <a:r>
              <a:rPr sz="1800" b="1" dirty="0">
                <a:latin typeface="Times New Roman"/>
                <a:cs typeface="Times New Roman"/>
              </a:rPr>
              <a:t>Forward </a:t>
            </a:r>
            <a:r>
              <a:rPr sz="1800" b="1" spc="-5" dirty="0">
                <a:latin typeface="Times New Roman"/>
                <a:cs typeface="Times New Roman"/>
              </a:rPr>
              <a:t>Bias </a:t>
            </a:r>
            <a:r>
              <a:rPr sz="1800" dirty="0">
                <a:latin typeface="Times New Roman"/>
                <a:cs typeface="Times New Roman"/>
              </a:rPr>
              <a:t>condition, a </a:t>
            </a:r>
            <a:r>
              <a:rPr sz="1800" spc="-5" dirty="0">
                <a:latin typeface="Times New Roman"/>
                <a:cs typeface="Times New Roman"/>
              </a:rPr>
              <a:t>negative </a:t>
            </a:r>
            <a:r>
              <a:rPr sz="1800" dirty="0">
                <a:latin typeface="Times New Roman"/>
                <a:cs typeface="Times New Roman"/>
              </a:rPr>
              <a:t>voltage </a:t>
            </a:r>
            <a:r>
              <a:rPr sz="1800" spc="-5" dirty="0">
                <a:latin typeface="Times New Roman"/>
                <a:cs typeface="Times New Roman"/>
              </a:rPr>
              <a:t>is </a:t>
            </a:r>
            <a:r>
              <a:rPr sz="1800" dirty="0">
                <a:latin typeface="Times New Roman"/>
                <a:cs typeface="Times New Roman"/>
              </a:rPr>
              <a:t> applied to the N-type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material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positive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voltage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is</a:t>
            </a:r>
            <a:r>
              <a:rPr sz="1800" dirty="0">
                <a:latin typeface="Times New Roman"/>
                <a:cs typeface="Times New Roman"/>
              </a:rPr>
              <a:t> applied to </a:t>
            </a:r>
            <a:r>
              <a:rPr sz="1800" spc="-5" dirty="0">
                <a:latin typeface="Times New Roman"/>
                <a:cs typeface="Times New Roman"/>
              </a:rPr>
              <a:t>the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P-type </a:t>
            </a:r>
            <a:r>
              <a:rPr sz="1800" dirty="0">
                <a:latin typeface="Times New Roman"/>
                <a:cs typeface="Times New Roman"/>
              </a:rPr>
              <a:t> material.</a:t>
            </a:r>
            <a:endParaRPr sz="1800">
              <a:latin typeface="Times New Roman"/>
              <a:cs typeface="Times New Roman"/>
            </a:endParaRPr>
          </a:p>
          <a:p>
            <a:pPr marL="332740" marR="6985" indent="-320675" algn="just">
              <a:lnSpc>
                <a:spcPct val="150000"/>
              </a:lnSpc>
              <a:spcBef>
                <a:spcPts val="695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3375" algn="l"/>
              </a:tabLst>
            </a:pPr>
            <a:r>
              <a:rPr sz="1800" dirty="0">
                <a:latin typeface="Times New Roman"/>
                <a:cs typeface="Times New Roman"/>
              </a:rPr>
              <a:t>If </a:t>
            </a:r>
            <a:r>
              <a:rPr sz="1800" spc="-5" dirty="0">
                <a:latin typeface="Times New Roman"/>
                <a:cs typeface="Times New Roman"/>
              </a:rPr>
              <a:t>this external </a:t>
            </a:r>
            <a:r>
              <a:rPr sz="1800" dirty="0">
                <a:latin typeface="Times New Roman"/>
                <a:cs typeface="Times New Roman"/>
              </a:rPr>
              <a:t>voltage </a:t>
            </a:r>
            <a:r>
              <a:rPr sz="1800" spc="-5" dirty="0">
                <a:latin typeface="Times New Roman"/>
                <a:cs typeface="Times New Roman"/>
              </a:rPr>
              <a:t>becomes greater than the value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the potential </a:t>
            </a:r>
            <a:r>
              <a:rPr sz="1800" spc="-15" dirty="0">
                <a:latin typeface="Times New Roman"/>
                <a:cs typeface="Times New Roman"/>
              </a:rPr>
              <a:t>barrier, 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approx. </a:t>
            </a:r>
            <a:r>
              <a:rPr sz="1800" spc="-5" dirty="0">
                <a:latin typeface="Times New Roman"/>
                <a:cs typeface="Times New Roman"/>
              </a:rPr>
              <a:t>0.7 volts </a:t>
            </a:r>
            <a:r>
              <a:rPr sz="1800" dirty="0">
                <a:latin typeface="Times New Roman"/>
                <a:cs typeface="Times New Roman"/>
              </a:rPr>
              <a:t>for silicon </a:t>
            </a:r>
            <a:r>
              <a:rPr sz="1800" spc="-5" dirty="0">
                <a:latin typeface="Times New Roman"/>
                <a:cs typeface="Times New Roman"/>
              </a:rPr>
              <a:t>and </a:t>
            </a:r>
            <a:r>
              <a:rPr sz="1800" dirty="0">
                <a:latin typeface="Times New Roman"/>
                <a:cs typeface="Times New Roman"/>
              </a:rPr>
              <a:t>0.3 </a:t>
            </a:r>
            <a:r>
              <a:rPr sz="1800" spc="-5" dirty="0">
                <a:latin typeface="Times New Roman"/>
                <a:cs typeface="Times New Roman"/>
              </a:rPr>
              <a:t>volts </a:t>
            </a:r>
            <a:r>
              <a:rPr sz="1800" dirty="0">
                <a:latin typeface="Times New Roman"/>
                <a:cs typeface="Times New Roman"/>
              </a:rPr>
              <a:t>for </a:t>
            </a:r>
            <a:r>
              <a:rPr sz="1800" spc="-5" dirty="0">
                <a:latin typeface="Times New Roman"/>
                <a:cs typeface="Times New Roman"/>
              </a:rPr>
              <a:t>germanium, </a:t>
            </a:r>
            <a:r>
              <a:rPr sz="1800" dirty="0">
                <a:latin typeface="Times New Roman"/>
                <a:cs typeface="Times New Roman"/>
              </a:rPr>
              <a:t>the potential </a:t>
            </a:r>
            <a:r>
              <a:rPr sz="1800" spc="-5" dirty="0">
                <a:latin typeface="Times New Roman"/>
                <a:cs typeface="Times New Roman"/>
              </a:rPr>
              <a:t>barriers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opposition </a:t>
            </a:r>
            <a:r>
              <a:rPr sz="1800" dirty="0">
                <a:latin typeface="Times New Roman"/>
                <a:cs typeface="Times New Roman"/>
              </a:rPr>
              <a:t>will</a:t>
            </a:r>
            <a:r>
              <a:rPr sz="1800" spc="-5" dirty="0">
                <a:latin typeface="Times New Roman"/>
                <a:cs typeface="Times New Roman"/>
              </a:rPr>
              <a:t> be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overcome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current will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start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flow.</a:t>
            </a:r>
            <a:endParaRPr sz="1800">
              <a:latin typeface="Times New Roman"/>
              <a:cs typeface="Times New Roman"/>
            </a:endParaRPr>
          </a:p>
          <a:p>
            <a:pPr marL="332740" marR="5080" indent="-320675" algn="just">
              <a:lnSpc>
                <a:spcPct val="150100"/>
              </a:lnSpc>
              <a:spcBef>
                <a:spcPts val="695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3375" algn="l"/>
              </a:tabLst>
            </a:pPr>
            <a:r>
              <a:rPr sz="1800" dirty="0">
                <a:latin typeface="Times New Roman"/>
                <a:cs typeface="Times New Roman"/>
              </a:rPr>
              <a:t>This </a:t>
            </a:r>
            <a:r>
              <a:rPr sz="1800" spc="-5" dirty="0">
                <a:latin typeface="Times New Roman"/>
                <a:cs typeface="Times New Roman"/>
              </a:rPr>
              <a:t>is </a:t>
            </a:r>
            <a:r>
              <a:rPr sz="1800" dirty="0">
                <a:latin typeface="Times New Roman"/>
                <a:cs typeface="Times New Roman"/>
              </a:rPr>
              <a:t>because </a:t>
            </a:r>
            <a:r>
              <a:rPr sz="1800" spc="-5" dirty="0">
                <a:latin typeface="Times New Roman"/>
                <a:cs typeface="Times New Roman"/>
              </a:rPr>
              <a:t>the negative voltage pushes </a:t>
            </a:r>
            <a:r>
              <a:rPr sz="1800" dirty="0">
                <a:latin typeface="Times New Roman"/>
                <a:cs typeface="Times New Roman"/>
              </a:rPr>
              <a:t>or </a:t>
            </a:r>
            <a:r>
              <a:rPr sz="1800" spc="-5" dirty="0">
                <a:latin typeface="Times New Roman"/>
                <a:cs typeface="Times New Roman"/>
              </a:rPr>
              <a:t>repels electrons towards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junction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giving </a:t>
            </a:r>
            <a:r>
              <a:rPr sz="1800" spc="-5" dirty="0">
                <a:latin typeface="Times New Roman"/>
                <a:cs typeface="Times New Roman"/>
              </a:rPr>
              <a:t>them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10" dirty="0">
                <a:latin typeface="Times New Roman"/>
                <a:cs typeface="Times New Roman"/>
              </a:rPr>
              <a:t>energy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cross </a:t>
            </a:r>
            <a:r>
              <a:rPr sz="1800" dirty="0">
                <a:latin typeface="Times New Roman"/>
                <a:cs typeface="Times New Roman"/>
              </a:rPr>
              <a:t>over and combine with the </a:t>
            </a:r>
            <a:r>
              <a:rPr sz="1800" spc="-5" dirty="0">
                <a:latin typeface="Times New Roman"/>
                <a:cs typeface="Times New Roman"/>
              </a:rPr>
              <a:t>holes </a:t>
            </a:r>
            <a:r>
              <a:rPr sz="1800" dirty="0">
                <a:latin typeface="Times New Roman"/>
                <a:cs typeface="Times New Roman"/>
              </a:rPr>
              <a:t>being pushed </a:t>
            </a:r>
            <a:r>
              <a:rPr sz="1800" spc="-1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opposite direction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towards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 junction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by the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positive voltage.</a:t>
            </a:r>
            <a:endParaRPr sz="1800">
              <a:latin typeface="Times New Roman"/>
              <a:cs typeface="Times New Roman"/>
            </a:endParaRPr>
          </a:p>
          <a:p>
            <a:pPr marL="332740" marR="5715" indent="-320675" algn="just">
              <a:lnSpc>
                <a:spcPct val="150000"/>
              </a:lnSpc>
              <a:spcBef>
                <a:spcPts val="710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3375" algn="l"/>
              </a:tabLst>
            </a:pPr>
            <a:r>
              <a:rPr sz="1800" dirty="0">
                <a:latin typeface="Times New Roman"/>
                <a:cs typeface="Times New Roman"/>
              </a:rPr>
              <a:t>This </a:t>
            </a:r>
            <a:r>
              <a:rPr sz="1800" spc="-5" dirty="0">
                <a:latin typeface="Times New Roman"/>
                <a:cs typeface="Times New Roman"/>
              </a:rPr>
              <a:t>results </a:t>
            </a:r>
            <a:r>
              <a:rPr sz="1800" dirty="0">
                <a:latin typeface="Times New Roman"/>
                <a:cs typeface="Times New Roman"/>
              </a:rPr>
              <a:t>in a </a:t>
            </a:r>
            <a:r>
              <a:rPr sz="1800" spc="-5" dirty="0">
                <a:latin typeface="Times New Roman"/>
                <a:cs typeface="Times New Roman"/>
              </a:rPr>
              <a:t>characteristics </a:t>
            </a:r>
            <a:r>
              <a:rPr sz="1800" dirty="0">
                <a:latin typeface="Times New Roman"/>
                <a:cs typeface="Times New Roman"/>
              </a:rPr>
              <a:t>curve of zero </a:t>
            </a:r>
            <a:r>
              <a:rPr sz="1800" spc="-5" dirty="0">
                <a:latin typeface="Times New Roman"/>
                <a:cs typeface="Times New Roman"/>
              </a:rPr>
              <a:t>current flowing </a:t>
            </a:r>
            <a:r>
              <a:rPr sz="1800" spc="-10" dirty="0">
                <a:latin typeface="Times New Roman"/>
                <a:cs typeface="Times New Roman"/>
              </a:rPr>
              <a:t>up </a:t>
            </a:r>
            <a:r>
              <a:rPr sz="1800" dirty="0">
                <a:latin typeface="Times New Roman"/>
                <a:cs typeface="Times New Roman"/>
              </a:rPr>
              <a:t>to this </a:t>
            </a:r>
            <a:r>
              <a:rPr sz="1800" spc="-5" dirty="0">
                <a:latin typeface="Times New Roman"/>
                <a:cs typeface="Times New Roman"/>
              </a:rPr>
              <a:t>voltage </a:t>
            </a:r>
            <a:r>
              <a:rPr sz="1800" dirty="0">
                <a:latin typeface="Times New Roman"/>
                <a:cs typeface="Times New Roman"/>
              </a:rPr>
              <a:t> point, called </a:t>
            </a:r>
            <a:r>
              <a:rPr sz="1800" spc="-5" dirty="0">
                <a:latin typeface="Times New Roman"/>
                <a:cs typeface="Times New Roman"/>
              </a:rPr>
              <a:t>the “knee”</a:t>
            </a:r>
            <a:r>
              <a:rPr sz="1800" spc="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on the </a:t>
            </a:r>
            <a:r>
              <a:rPr sz="1800" spc="-5" dirty="0">
                <a:latin typeface="Times New Roman"/>
                <a:cs typeface="Times New Roman"/>
              </a:rPr>
              <a:t>static </a:t>
            </a:r>
            <a:r>
              <a:rPr sz="1800" dirty="0">
                <a:latin typeface="Times New Roman"/>
                <a:cs typeface="Times New Roman"/>
              </a:rPr>
              <a:t>curves and then a </a:t>
            </a:r>
            <a:r>
              <a:rPr sz="1800" spc="-5" dirty="0">
                <a:latin typeface="Times New Roman"/>
                <a:cs typeface="Times New Roman"/>
              </a:rPr>
              <a:t>high current </a:t>
            </a:r>
            <a:r>
              <a:rPr sz="1800" dirty="0">
                <a:latin typeface="Times New Roman"/>
                <a:cs typeface="Times New Roman"/>
              </a:rPr>
              <a:t>flow </a:t>
            </a:r>
            <a:r>
              <a:rPr sz="1800" spc="-5" dirty="0">
                <a:latin typeface="Times New Roman"/>
                <a:cs typeface="Times New Roman"/>
              </a:rPr>
              <a:t>through </a:t>
            </a:r>
            <a:r>
              <a:rPr sz="1800" dirty="0">
                <a:latin typeface="Times New Roman"/>
                <a:cs typeface="Times New Roman"/>
              </a:rPr>
              <a:t> the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diode with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little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increase in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 external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voltage </a:t>
            </a:r>
            <a:r>
              <a:rPr sz="1800" spc="-5" dirty="0">
                <a:latin typeface="Times New Roman"/>
                <a:cs typeface="Times New Roman"/>
              </a:rPr>
              <a:t>as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shown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below.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13</a:t>
            </a:fld>
            <a:endParaRPr lang="en-IN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5"/>
          </p:nvPr>
        </p:nvSpPr>
        <p:spPr>
          <a:xfrm>
            <a:off x="2210435" y="6503416"/>
            <a:ext cx="4953000" cy="215444"/>
          </a:xfrm>
        </p:spPr>
        <p:txBody>
          <a:bodyPr/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Department of Electronics and Communication, URCW</a:t>
            </a:r>
            <a:endParaRPr lang="en-US" sz="1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8636"/>
            <a:ext cx="7541259" cy="1367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b="1" spc="-745" dirty="0">
                <a:latin typeface="Arial"/>
                <a:cs typeface="Arial"/>
              </a:rPr>
              <a:t>R</a:t>
            </a:r>
            <a:r>
              <a:rPr b="1" spc="-355" dirty="0">
                <a:latin typeface="Arial"/>
                <a:cs typeface="Arial"/>
              </a:rPr>
              <a:t>eduction</a:t>
            </a:r>
            <a:r>
              <a:rPr b="1" spc="-80" dirty="0">
                <a:latin typeface="Arial"/>
                <a:cs typeface="Arial"/>
              </a:rPr>
              <a:t> </a:t>
            </a:r>
            <a:r>
              <a:rPr b="1" spc="-215" dirty="0">
                <a:latin typeface="Arial"/>
                <a:cs typeface="Arial"/>
              </a:rPr>
              <a:t>in</a:t>
            </a:r>
            <a:r>
              <a:rPr b="1" spc="-50" dirty="0">
                <a:latin typeface="Arial"/>
                <a:cs typeface="Arial"/>
              </a:rPr>
              <a:t> </a:t>
            </a:r>
            <a:r>
              <a:rPr b="1" spc="-340" dirty="0">
                <a:latin typeface="Arial"/>
                <a:cs typeface="Arial"/>
              </a:rPr>
              <a:t>the</a:t>
            </a:r>
            <a:r>
              <a:rPr b="1" spc="-50" dirty="0">
                <a:latin typeface="Arial"/>
                <a:cs typeface="Arial"/>
              </a:rPr>
              <a:t> </a:t>
            </a:r>
            <a:r>
              <a:rPr b="1" spc="-290" dirty="0">
                <a:latin typeface="Arial"/>
                <a:cs typeface="Arial"/>
              </a:rPr>
              <a:t>Deplet</a:t>
            </a:r>
            <a:r>
              <a:rPr b="1" spc="-180" dirty="0">
                <a:latin typeface="Arial"/>
                <a:cs typeface="Arial"/>
              </a:rPr>
              <a:t>i</a:t>
            </a:r>
            <a:r>
              <a:rPr b="1" spc="-355" dirty="0">
                <a:latin typeface="Arial"/>
                <a:cs typeface="Arial"/>
              </a:rPr>
              <a:t>on</a:t>
            </a:r>
            <a:r>
              <a:rPr b="1" spc="-70" dirty="0">
                <a:latin typeface="Arial"/>
                <a:cs typeface="Arial"/>
              </a:rPr>
              <a:t> </a:t>
            </a:r>
            <a:r>
              <a:rPr b="1" spc="-300" dirty="0">
                <a:latin typeface="Arial"/>
                <a:cs typeface="Arial"/>
              </a:rPr>
              <a:t>Layer  </a:t>
            </a:r>
            <a:r>
              <a:rPr b="1" spc="-350" dirty="0">
                <a:latin typeface="Arial"/>
                <a:cs typeface="Arial"/>
              </a:rPr>
              <a:t>due</a:t>
            </a:r>
            <a:r>
              <a:rPr b="1" spc="-50" dirty="0">
                <a:latin typeface="Arial"/>
                <a:cs typeface="Arial"/>
              </a:rPr>
              <a:t> </a:t>
            </a:r>
            <a:r>
              <a:rPr b="1" spc="-340" dirty="0">
                <a:latin typeface="Arial"/>
                <a:cs typeface="Arial"/>
              </a:rPr>
              <a:t>to</a:t>
            </a:r>
            <a:r>
              <a:rPr b="1" spc="-50" dirty="0">
                <a:latin typeface="Arial"/>
                <a:cs typeface="Arial"/>
              </a:rPr>
              <a:t> </a:t>
            </a:r>
            <a:r>
              <a:rPr b="1" spc="-715" dirty="0">
                <a:latin typeface="Arial"/>
                <a:cs typeface="Arial"/>
              </a:rPr>
              <a:t>F</a:t>
            </a:r>
            <a:r>
              <a:rPr b="1" spc="-240" dirty="0">
                <a:latin typeface="Arial"/>
                <a:cs typeface="Arial"/>
              </a:rPr>
              <a:t>orward</a:t>
            </a:r>
            <a:r>
              <a:rPr b="1" spc="-50" dirty="0">
                <a:latin typeface="Arial"/>
                <a:cs typeface="Arial"/>
              </a:rPr>
              <a:t> </a:t>
            </a:r>
            <a:r>
              <a:rPr b="1" spc="-670" dirty="0">
                <a:latin typeface="Arial"/>
                <a:cs typeface="Arial"/>
              </a:rPr>
              <a:t>B</a:t>
            </a:r>
            <a:r>
              <a:rPr b="1" spc="-280" dirty="0">
                <a:latin typeface="Arial"/>
                <a:cs typeface="Arial"/>
              </a:rPr>
              <a:t>i</a:t>
            </a:r>
            <a:r>
              <a:rPr b="1" spc="-350" dirty="0">
                <a:latin typeface="Arial"/>
                <a:cs typeface="Arial"/>
              </a:rPr>
              <a:t>as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71600" y="2106827"/>
            <a:ext cx="6116701" cy="312625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14</a:t>
            </a:fld>
            <a:endParaRPr lang="en-IN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5"/>
          </p:nvPr>
        </p:nvSpPr>
        <p:spPr>
          <a:xfrm>
            <a:off x="2210435" y="6400800"/>
            <a:ext cx="4953000" cy="215444"/>
          </a:xfrm>
        </p:spPr>
        <p:txBody>
          <a:bodyPr/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Department of Electronics and Communication, URCW</a:t>
            </a:r>
            <a:endParaRPr lang="en-US" sz="1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8636"/>
            <a:ext cx="7487284" cy="1367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270" dirty="0"/>
              <a:t>V-I</a:t>
            </a:r>
            <a:r>
              <a:rPr spc="35" dirty="0"/>
              <a:t> </a:t>
            </a:r>
            <a:r>
              <a:rPr spc="-270" dirty="0"/>
              <a:t>Characteristics</a:t>
            </a:r>
            <a:r>
              <a:rPr spc="10" dirty="0"/>
              <a:t> </a:t>
            </a:r>
            <a:r>
              <a:rPr spc="-5" dirty="0"/>
              <a:t>of</a:t>
            </a:r>
            <a:r>
              <a:rPr spc="155" dirty="0"/>
              <a:t> </a:t>
            </a:r>
            <a:r>
              <a:rPr spc="-330" dirty="0"/>
              <a:t>P-N</a:t>
            </a:r>
            <a:r>
              <a:rPr spc="40" dirty="0"/>
              <a:t> </a:t>
            </a:r>
            <a:r>
              <a:rPr spc="-360" dirty="0"/>
              <a:t>Junction </a:t>
            </a:r>
            <a:r>
              <a:rPr spc="-1155" dirty="0"/>
              <a:t> </a:t>
            </a:r>
            <a:r>
              <a:rPr spc="-215" dirty="0"/>
              <a:t>Diode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600" y="1870075"/>
            <a:ext cx="3886200" cy="401002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924805" y="1571649"/>
            <a:ext cx="3728085" cy="2952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marR="5080" indent="-320040" algn="just">
              <a:lnSpc>
                <a:spcPct val="150000"/>
              </a:lnSpc>
              <a:spcBef>
                <a:spcPts val="100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sz="1600" spc="-5" dirty="0">
                <a:latin typeface="Times New Roman"/>
                <a:cs typeface="Times New Roman"/>
              </a:rPr>
              <a:t>In the </a:t>
            </a:r>
            <a:r>
              <a:rPr sz="1600" dirty="0">
                <a:latin typeface="Times New Roman"/>
                <a:cs typeface="Times New Roman"/>
              </a:rPr>
              <a:t>current–voltage characteristics of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junction diode, </a:t>
            </a:r>
            <a:r>
              <a:rPr sz="1600" dirty="0">
                <a:latin typeface="Times New Roman"/>
                <a:cs typeface="Times New Roman"/>
              </a:rPr>
              <a:t>from </a:t>
            </a: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first </a:t>
            </a:r>
            <a:r>
              <a:rPr sz="1600" spc="-5" dirty="0">
                <a:latin typeface="Times New Roman"/>
                <a:cs typeface="Times New Roman"/>
              </a:rPr>
              <a:t>quadrant in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figure current </a:t>
            </a:r>
            <a:r>
              <a:rPr sz="1600" spc="-5" dirty="0">
                <a:latin typeface="Times New Roman"/>
                <a:cs typeface="Times New Roman"/>
              </a:rPr>
              <a:t>in the forward </a:t>
            </a:r>
            <a:r>
              <a:rPr sz="1600" dirty="0">
                <a:latin typeface="Times New Roman"/>
                <a:cs typeface="Times New Roman"/>
              </a:rPr>
              <a:t>bias </a:t>
            </a:r>
            <a:r>
              <a:rPr sz="1600" spc="-5" dirty="0">
                <a:latin typeface="Times New Roman"/>
                <a:cs typeface="Times New Roman"/>
              </a:rPr>
              <a:t>is </a:t>
            </a:r>
            <a:r>
              <a:rPr sz="1600" dirty="0">
                <a:latin typeface="Times New Roman"/>
                <a:cs typeface="Times New Roman"/>
              </a:rPr>
              <a:t> incredibly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low</a:t>
            </a:r>
            <a:r>
              <a:rPr sz="1600" dirty="0">
                <a:latin typeface="Times New Roman"/>
                <a:cs typeface="Times New Roman"/>
              </a:rPr>
              <a:t> if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the</a:t>
            </a:r>
            <a:r>
              <a:rPr sz="1600" dirty="0">
                <a:latin typeface="Times New Roman"/>
                <a:cs typeface="Times New Roman"/>
              </a:rPr>
              <a:t> input</a:t>
            </a:r>
            <a:r>
              <a:rPr sz="1600" spc="4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voltage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applied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the</a:t>
            </a:r>
            <a:r>
              <a:rPr sz="1600" dirty="0">
                <a:latin typeface="Times New Roman"/>
                <a:cs typeface="Times New Roman"/>
              </a:rPr>
              <a:t> diode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is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lower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than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threshold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voltage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(Vr).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The</a:t>
            </a:r>
            <a:r>
              <a:rPr sz="1600" dirty="0">
                <a:latin typeface="Times New Roman"/>
                <a:cs typeface="Times New Roman"/>
              </a:rPr>
              <a:t> threshold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voltage is </a:t>
            </a:r>
            <a:r>
              <a:rPr sz="1600" dirty="0">
                <a:latin typeface="Times New Roman"/>
                <a:cs typeface="Times New Roman"/>
              </a:rPr>
              <a:t>additionally referred </a:t>
            </a:r>
            <a:r>
              <a:rPr sz="1600" spc="-5" dirty="0">
                <a:latin typeface="Times New Roman"/>
                <a:cs typeface="Times New Roman"/>
              </a:rPr>
              <a:t>to as cut-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in voltage.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15</a:t>
            </a:fld>
            <a:endParaRPr lang="en-IN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5"/>
          </p:nvPr>
        </p:nvSpPr>
        <p:spPr>
          <a:xfrm>
            <a:off x="2210435" y="6400800"/>
            <a:ext cx="4953000" cy="215444"/>
          </a:xfrm>
        </p:spPr>
        <p:txBody>
          <a:bodyPr/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Department of Electronics and Communication, URCW</a:t>
            </a:r>
            <a:endParaRPr lang="en-US" sz="1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8285">
              <a:lnSpc>
                <a:spcPct val="100000"/>
              </a:lnSpc>
              <a:spcBef>
                <a:spcPts val="105"/>
              </a:spcBef>
            </a:pPr>
            <a:r>
              <a:rPr spc="-380" dirty="0"/>
              <a:t>Zen</a:t>
            </a:r>
            <a:r>
              <a:rPr spc="-355" dirty="0"/>
              <a:t>e</a:t>
            </a:r>
            <a:r>
              <a:rPr dirty="0"/>
              <a:t>r </a:t>
            </a:r>
            <a:r>
              <a:rPr spc="-215" dirty="0"/>
              <a:t>Diode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1692" y="1625853"/>
            <a:ext cx="7933055" cy="4755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marR="266065" indent="-320040">
              <a:lnSpc>
                <a:spcPct val="100000"/>
              </a:lnSpc>
              <a:spcBef>
                <a:spcPts val="100"/>
              </a:spcBef>
              <a:buClr>
                <a:srgbClr val="DD8046"/>
              </a:buClr>
              <a:buSzPct val="58333"/>
              <a:buFont typeface="Wingdings"/>
              <a:buChar char=""/>
              <a:tabLst>
                <a:tab pos="332105" algn="l"/>
                <a:tab pos="332740" algn="l"/>
              </a:tabLst>
            </a:pPr>
            <a:r>
              <a:rPr sz="1800" spc="-5" dirty="0">
                <a:latin typeface="Times New Roman"/>
                <a:cs typeface="Times New Roman"/>
              </a:rPr>
              <a:t>A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zener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diode </a:t>
            </a:r>
            <a:r>
              <a:rPr sz="1800" spc="-5" dirty="0">
                <a:latin typeface="Times New Roman"/>
                <a:cs typeface="Times New Roman"/>
              </a:rPr>
              <a:t>is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special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type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diode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is </a:t>
            </a:r>
            <a:r>
              <a:rPr sz="1800" dirty="0">
                <a:latin typeface="Times New Roman"/>
                <a:cs typeface="Times New Roman"/>
              </a:rPr>
              <a:t>designed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operate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reverse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breakdown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region.</a:t>
            </a:r>
          </a:p>
          <a:p>
            <a:pPr>
              <a:lnSpc>
                <a:spcPct val="100000"/>
              </a:lnSpc>
              <a:buClr>
                <a:srgbClr val="DD8046"/>
              </a:buClr>
              <a:buFont typeface="Wingdings"/>
              <a:buChar char=""/>
            </a:pPr>
            <a:endParaRPr sz="2000" dirty="0">
              <a:latin typeface="Times New Roman"/>
              <a:cs typeface="Times New Roman"/>
            </a:endParaRPr>
          </a:p>
          <a:p>
            <a:pPr marL="332740" marR="5080" indent="-320040">
              <a:lnSpc>
                <a:spcPct val="100000"/>
              </a:lnSpc>
              <a:spcBef>
                <a:spcPts val="1265"/>
              </a:spcBef>
              <a:buClr>
                <a:srgbClr val="DD8046"/>
              </a:buClr>
              <a:buSzPct val="58333"/>
              <a:buFont typeface="Wingdings"/>
              <a:buChar char=""/>
              <a:tabLst>
                <a:tab pos="332105" algn="l"/>
                <a:tab pos="332740" algn="l"/>
              </a:tabLst>
            </a:pPr>
            <a:r>
              <a:rPr sz="1800" spc="-5" dirty="0">
                <a:latin typeface="Times New Roman"/>
                <a:cs typeface="Times New Roman"/>
              </a:rPr>
              <a:t>An</a:t>
            </a:r>
            <a:r>
              <a:rPr sz="1800" dirty="0">
                <a:latin typeface="Times New Roman"/>
                <a:cs typeface="Times New Roman"/>
              </a:rPr>
              <a:t> ordinry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diode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operated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this </a:t>
            </a:r>
            <a:r>
              <a:rPr sz="1800" dirty="0">
                <a:latin typeface="Times New Roman"/>
                <a:cs typeface="Times New Roman"/>
              </a:rPr>
              <a:t>region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will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usually </a:t>
            </a:r>
            <a:r>
              <a:rPr sz="1800" dirty="0">
                <a:latin typeface="Times New Roman"/>
                <a:cs typeface="Times New Roman"/>
              </a:rPr>
              <a:t>be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destroyed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due to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excessive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current.</a:t>
            </a:r>
          </a:p>
          <a:p>
            <a:pPr>
              <a:lnSpc>
                <a:spcPct val="100000"/>
              </a:lnSpc>
              <a:buClr>
                <a:srgbClr val="DD8046"/>
              </a:buClr>
              <a:buFont typeface="Wingdings"/>
              <a:buChar char=""/>
            </a:pPr>
            <a:endParaRPr sz="2000" dirty="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1255"/>
              </a:spcBef>
              <a:buClr>
                <a:srgbClr val="DD8046"/>
              </a:buClr>
              <a:buSzPct val="58333"/>
              <a:buFont typeface="Wingdings"/>
              <a:buChar char=""/>
              <a:tabLst>
                <a:tab pos="332105" algn="l"/>
                <a:tab pos="332740" algn="l"/>
              </a:tabLst>
            </a:pP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Zener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diode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is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heavily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doped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reduce the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reverse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breakdown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voltage</a:t>
            </a:r>
          </a:p>
          <a:p>
            <a:pPr>
              <a:lnSpc>
                <a:spcPct val="100000"/>
              </a:lnSpc>
              <a:buClr>
                <a:srgbClr val="DD8046"/>
              </a:buClr>
              <a:buFont typeface="Wingdings"/>
              <a:buChar char=""/>
            </a:pPr>
            <a:endParaRPr sz="2000" dirty="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1265"/>
              </a:spcBef>
              <a:buClr>
                <a:srgbClr val="DD8046"/>
              </a:buClr>
              <a:buSzPct val="58333"/>
              <a:buFont typeface="Wingdings"/>
              <a:buChar char=""/>
              <a:tabLst>
                <a:tab pos="332105" algn="l"/>
                <a:tab pos="332740" algn="l"/>
              </a:tabLst>
            </a:pPr>
            <a:r>
              <a:rPr sz="1800" dirty="0">
                <a:latin typeface="Times New Roman"/>
                <a:cs typeface="Times New Roman"/>
              </a:rPr>
              <a:t>This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causes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very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depletion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layer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DD8046"/>
              </a:buClr>
              <a:buFont typeface="Wingdings"/>
              <a:buChar char=""/>
            </a:pPr>
            <a:endParaRPr sz="2000" dirty="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1265"/>
              </a:spcBef>
              <a:buClr>
                <a:srgbClr val="DD8046"/>
              </a:buClr>
              <a:buSzPct val="58333"/>
              <a:buFont typeface="Wingdings"/>
              <a:buChar char=""/>
              <a:tabLst>
                <a:tab pos="332105" algn="l"/>
                <a:tab pos="332740" algn="l"/>
              </a:tabLst>
            </a:pPr>
            <a:r>
              <a:rPr sz="1800" dirty="0">
                <a:latin typeface="Times New Roman"/>
                <a:cs typeface="Times New Roman"/>
              </a:rPr>
              <a:t>As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 result the Zener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diode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has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-5" dirty="0">
                <a:latin typeface="Times New Roman"/>
                <a:cs typeface="Times New Roman"/>
              </a:rPr>
              <a:t> sharp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reverse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breakdown voltage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Vz.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40" dirty="0">
                <a:latin typeface="Times New Roman"/>
                <a:cs typeface="Times New Roman"/>
              </a:rPr>
              <a:t>Two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things</a:t>
            </a:r>
          </a:p>
          <a:p>
            <a:pPr marL="332740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will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happen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when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Vz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is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reached</a:t>
            </a:r>
          </a:p>
          <a:p>
            <a:pPr marL="1150620">
              <a:lnSpc>
                <a:spcPct val="100000"/>
              </a:lnSpc>
              <a:spcBef>
                <a:spcPts val="695"/>
              </a:spcBef>
            </a:pP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diode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current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increases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rapidly</a:t>
            </a:r>
          </a:p>
          <a:p>
            <a:pPr marL="1150620">
              <a:lnSpc>
                <a:spcPct val="100000"/>
              </a:lnSpc>
              <a:spcBef>
                <a:spcPts val="700"/>
              </a:spcBef>
            </a:pP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reverse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voltage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Vz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across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diode </a:t>
            </a:r>
            <a:r>
              <a:rPr sz="1800" spc="-5" dirty="0">
                <a:latin typeface="Times New Roman"/>
                <a:cs typeface="Times New Roman"/>
              </a:rPr>
              <a:t>remains almost</a:t>
            </a:r>
            <a:r>
              <a:rPr sz="1800" dirty="0">
                <a:latin typeface="Times New Roman"/>
                <a:cs typeface="Times New Roman"/>
              </a:rPr>
              <a:t> constant.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1353341" y="5786199"/>
            <a:ext cx="449580" cy="226060"/>
            <a:chOff x="1353341" y="5786199"/>
            <a:chExt cx="449580" cy="22606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53341" y="5788151"/>
              <a:ext cx="449506" cy="224028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389126" y="5791199"/>
              <a:ext cx="381000" cy="152400"/>
            </a:xfrm>
            <a:custGeom>
              <a:avLst/>
              <a:gdLst/>
              <a:ahLst/>
              <a:cxnLst/>
              <a:rect l="l" t="t" r="r" b="b"/>
              <a:pathLst>
                <a:path w="381000" h="152400">
                  <a:moveTo>
                    <a:pt x="304800" y="0"/>
                  </a:moveTo>
                  <a:lnTo>
                    <a:pt x="304800" y="38100"/>
                  </a:lnTo>
                  <a:lnTo>
                    <a:pt x="0" y="38100"/>
                  </a:lnTo>
                  <a:lnTo>
                    <a:pt x="0" y="114300"/>
                  </a:lnTo>
                  <a:lnTo>
                    <a:pt x="304800" y="114300"/>
                  </a:lnTo>
                  <a:lnTo>
                    <a:pt x="304800" y="152400"/>
                  </a:lnTo>
                  <a:lnTo>
                    <a:pt x="381000" y="76200"/>
                  </a:lnTo>
                  <a:lnTo>
                    <a:pt x="3048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389126" y="5791199"/>
              <a:ext cx="381000" cy="152400"/>
            </a:xfrm>
            <a:custGeom>
              <a:avLst/>
              <a:gdLst/>
              <a:ahLst/>
              <a:cxnLst/>
              <a:rect l="l" t="t" r="r" b="b"/>
              <a:pathLst>
                <a:path w="381000" h="152400">
                  <a:moveTo>
                    <a:pt x="0" y="38100"/>
                  </a:moveTo>
                  <a:lnTo>
                    <a:pt x="304800" y="38100"/>
                  </a:lnTo>
                  <a:lnTo>
                    <a:pt x="304800" y="0"/>
                  </a:lnTo>
                  <a:lnTo>
                    <a:pt x="381000" y="76200"/>
                  </a:lnTo>
                  <a:lnTo>
                    <a:pt x="304800" y="152400"/>
                  </a:lnTo>
                  <a:lnTo>
                    <a:pt x="304800" y="114300"/>
                  </a:lnTo>
                  <a:lnTo>
                    <a:pt x="0" y="114300"/>
                  </a:lnTo>
                  <a:lnTo>
                    <a:pt x="0" y="38100"/>
                  </a:lnTo>
                  <a:close/>
                </a:path>
              </a:pathLst>
            </a:custGeom>
            <a:ln w="99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1379600" y="6162675"/>
            <a:ext cx="400050" cy="171450"/>
            <a:chOff x="1379600" y="6162675"/>
            <a:chExt cx="400050" cy="171450"/>
          </a:xfrm>
        </p:grpSpPr>
        <p:sp>
          <p:nvSpPr>
            <p:cNvPr id="9" name="object 9"/>
            <p:cNvSpPr/>
            <p:nvPr/>
          </p:nvSpPr>
          <p:spPr>
            <a:xfrm>
              <a:off x="1389125" y="6172200"/>
              <a:ext cx="381000" cy="152400"/>
            </a:xfrm>
            <a:custGeom>
              <a:avLst/>
              <a:gdLst/>
              <a:ahLst/>
              <a:cxnLst/>
              <a:rect l="l" t="t" r="r" b="b"/>
              <a:pathLst>
                <a:path w="381000" h="152400">
                  <a:moveTo>
                    <a:pt x="304800" y="0"/>
                  </a:moveTo>
                  <a:lnTo>
                    <a:pt x="304800" y="38100"/>
                  </a:lnTo>
                  <a:lnTo>
                    <a:pt x="0" y="38100"/>
                  </a:lnTo>
                  <a:lnTo>
                    <a:pt x="0" y="114300"/>
                  </a:lnTo>
                  <a:lnTo>
                    <a:pt x="304800" y="114300"/>
                  </a:lnTo>
                  <a:lnTo>
                    <a:pt x="304800" y="152400"/>
                  </a:lnTo>
                  <a:lnTo>
                    <a:pt x="381000" y="76200"/>
                  </a:lnTo>
                  <a:lnTo>
                    <a:pt x="3048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389125" y="6172200"/>
              <a:ext cx="381000" cy="152400"/>
            </a:xfrm>
            <a:custGeom>
              <a:avLst/>
              <a:gdLst/>
              <a:ahLst/>
              <a:cxnLst/>
              <a:rect l="l" t="t" r="r" b="b"/>
              <a:pathLst>
                <a:path w="381000" h="152400">
                  <a:moveTo>
                    <a:pt x="0" y="38100"/>
                  </a:moveTo>
                  <a:lnTo>
                    <a:pt x="304800" y="38100"/>
                  </a:lnTo>
                  <a:lnTo>
                    <a:pt x="304800" y="0"/>
                  </a:lnTo>
                  <a:lnTo>
                    <a:pt x="381000" y="76200"/>
                  </a:lnTo>
                  <a:lnTo>
                    <a:pt x="304800" y="152400"/>
                  </a:lnTo>
                  <a:lnTo>
                    <a:pt x="304800" y="114300"/>
                  </a:lnTo>
                  <a:lnTo>
                    <a:pt x="0" y="114300"/>
                  </a:lnTo>
                  <a:lnTo>
                    <a:pt x="0" y="38100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Slide Number Placeholder 1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16</a:t>
            </a:fld>
            <a:endParaRPr lang="en-IN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5"/>
          </p:nvPr>
        </p:nvSpPr>
        <p:spPr>
          <a:xfrm>
            <a:off x="2210435" y="6400800"/>
            <a:ext cx="4953000" cy="215444"/>
          </a:xfrm>
        </p:spPr>
        <p:txBody>
          <a:bodyPr/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Department of Electronics and Communication, URCW</a:t>
            </a:r>
            <a:endParaRPr lang="en-US" sz="1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3244" y="3069463"/>
            <a:ext cx="20897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155" dirty="0">
                <a:latin typeface="Arial"/>
                <a:cs typeface="Arial"/>
              </a:rPr>
              <a:t>Symbol</a:t>
            </a:r>
            <a:r>
              <a:rPr sz="1800" i="1" spc="5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of</a:t>
            </a:r>
            <a:r>
              <a:rPr sz="1800" i="1" spc="135" dirty="0">
                <a:latin typeface="Arial"/>
                <a:cs typeface="Arial"/>
              </a:rPr>
              <a:t> </a:t>
            </a:r>
            <a:r>
              <a:rPr sz="1800" i="1" spc="-150" dirty="0">
                <a:latin typeface="Arial"/>
                <a:cs typeface="Arial"/>
              </a:rPr>
              <a:t>Zener</a:t>
            </a:r>
            <a:r>
              <a:rPr sz="1800" i="1" spc="-5" dirty="0">
                <a:latin typeface="Arial"/>
                <a:cs typeface="Arial"/>
              </a:rPr>
              <a:t> </a:t>
            </a:r>
            <a:r>
              <a:rPr sz="1800" i="1" spc="-130" dirty="0">
                <a:latin typeface="Arial"/>
                <a:cs typeface="Arial"/>
              </a:rPr>
              <a:t>Diode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8478" y="3660878"/>
            <a:ext cx="2856118" cy="1849397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222044" y="5889447"/>
            <a:ext cx="20288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75" dirty="0">
                <a:latin typeface="Microsoft Sans Serif"/>
                <a:cs typeface="Microsoft Sans Serif"/>
              </a:rPr>
              <a:t>C</a:t>
            </a:r>
            <a:r>
              <a:rPr sz="1800" spc="-50" dirty="0">
                <a:latin typeface="Microsoft Sans Serif"/>
                <a:cs typeface="Microsoft Sans Serif"/>
              </a:rPr>
              <a:t>i</a:t>
            </a:r>
            <a:r>
              <a:rPr sz="1800" spc="-130" dirty="0">
                <a:latin typeface="Microsoft Sans Serif"/>
                <a:cs typeface="Microsoft Sans Serif"/>
              </a:rPr>
              <a:t>rc</a:t>
            </a:r>
            <a:r>
              <a:rPr sz="1800" spc="-165" dirty="0">
                <a:latin typeface="Microsoft Sans Serif"/>
                <a:cs typeface="Microsoft Sans Serif"/>
              </a:rPr>
              <a:t>u</a:t>
            </a:r>
            <a:r>
              <a:rPr sz="1800" spc="-20" dirty="0">
                <a:latin typeface="Microsoft Sans Serif"/>
                <a:cs typeface="Microsoft Sans Serif"/>
              </a:rPr>
              <a:t>it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of</a:t>
            </a:r>
            <a:r>
              <a:rPr sz="1800" spc="80" dirty="0">
                <a:latin typeface="Microsoft Sans Serif"/>
                <a:cs typeface="Microsoft Sans Serif"/>
              </a:rPr>
              <a:t> </a:t>
            </a:r>
            <a:r>
              <a:rPr sz="1800" spc="-125" dirty="0">
                <a:latin typeface="Microsoft Sans Serif"/>
                <a:cs typeface="Microsoft Sans Serif"/>
              </a:rPr>
              <a:t>Zener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35" dirty="0">
                <a:latin typeface="Microsoft Sans Serif"/>
                <a:cs typeface="Microsoft Sans Serif"/>
              </a:rPr>
              <a:t>diod</a:t>
            </a:r>
            <a:r>
              <a:rPr sz="1800" spc="-105" dirty="0">
                <a:latin typeface="Microsoft Sans Serif"/>
                <a:cs typeface="Microsoft Sans Serif"/>
              </a:rPr>
              <a:t>e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18428" y="5532221"/>
            <a:ext cx="28555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65" dirty="0">
                <a:latin typeface="Arial"/>
                <a:cs typeface="Arial"/>
              </a:rPr>
              <a:t>VI </a:t>
            </a:r>
            <a:r>
              <a:rPr sz="1800" i="1" spc="-180" dirty="0">
                <a:latin typeface="Arial"/>
                <a:cs typeface="Arial"/>
              </a:rPr>
              <a:t>c</a:t>
            </a:r>
            <a:r>
              <a:rPr sz="1800" i="1" spc="-125" dirty="0">
                <a:latin typeface="Arial"/>
                <a:cs typeface="Arial"/>
              </a:rPr>
              <a:t>haract</a:t>
            </a:r>
            <a:r>
              <a:rPr sz="1800" i="1" spc="-140" dirty="0">
                <a:latin typeface="Arial"/>
                <a:cs typeface="Arial"/>
              </a:rPr>
              <a:t>e</a:t>
            </a:r>
            <a:r>
              <a:rPr sz="1800" i="1" spc="-85" dirty="0">
                <a:latin typeface="Arial"/>
                <a:cs typeface="Arial"/>
              </a:rPr>
              <a:t>ris</a:t>
            </a:r>
            <a:r>
              <a:rPr sz="1800" i="1" spc="-65" dirty="0">
                <a:latin typeface="Arial"/>
                <a:cs typeface="Arial"/>
              </a:rPr>
              <a:t>t</a:t>
            </a:r>
            <a:r>
              <a:rPr sz="1800" i="1" spc="-75" dirty="0">
                <a:latin typeface="Arial"/>
                <a:cs typeface="Arial"/>
              </a:rPr>
              <a:t>i</a:t>
            </a:r>
            <a:r>
              <a:rPr sz="1800" i="1" spc="-150" dirty="0">
                <a:latin typeface="Arial"/>
                <a:cs typeface="Arial"/>
              </a:rPr>
              <a:t>c</a:t>
            </a:r>
            <a:r>
              <a:rPr sz="1800" i="1" spc="-20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of</a:t>
            </a:r>
            <a:r>
              <a:rPr sz="1800" i="1" spc="135" dirty="0">
                <a:latin typeface="Arial"/>
                <a:cs typeface="Arial"/>
              </a:rPr>
              <a:t> </a:t>
            </a:r>
            <a:r>
              <a:rPr sz="1800" i="1" spc="-150" dirty="0">
                <a:latin typeface="Arial"/>
                <a:cs typeface="Arial"/>
              </a:rPr>
              <a:t>Zener</a:t>
            </a:r>
            <a:r>
              <a:rPr sz="1800" i="1" spc="-5" dirty="0">
                <a:latin typeface="Arial"/>
                <a:cs typeface="Arial"/>
              </a:rPr>
              <a:t> </a:t>
            </a:r>
            <a:r>
              <a:rPr sz="1800" i="1" spc="-130" dirty="0">
                <a:latin typeface="Arial"/>
                <a:cs typeface="Arial"/>
              </a:rPr>
              <a:t>Diode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17</a:t>
            </a:fld>
            <a:endParaRPr lang="en-IN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5"/>
          </p:nvPr>
        </p:nvSpPr>
        <p:spPr>
          <a:xfrm>
            <a:off x="2210435" y="6400800"/>
            <a:ext cx="4953000" cy="215444"/>
          </a:xfrm>
        </p:spPr>
        <p:txBody>
          <a:bodyPr/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Department of Electronics and Communication, URCW</a:t>
            </a:r>
            <a:endParaRPr lang="en-US" sz="1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3865"/>
            <a:ext cx="24282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105" dirty="0"/>
              <a:t>R</a:t>
            </a:r>
            <a:r>
              <a:rPr spc="-280" dirty="0"/>
              <a:t>eferences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98475" marR="222885" indent="-320040">
              <a:lnSpc>
                <a:spcPct val="100000"/>
              </a:lnSpc>
              <a:spcBef>
                <a:spcPts val="10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499109" algn="l"/>
              </a:tabLst>
            </a:pPr>
            <a:r>
              <a:rPr spc="-190" dirty="0"/>
              <a:t>Principles</a:t>
            </a:r>
            <a:r>
              <a:rPr spc="5" dirty="0"/>
              <a:t> </a:t>
            </a:r>
            <a:r>
              <a:rPr dirty="0"/>
              <a:t>of</a:t>
            </a:r>
            <a:r>
              <a:rPr spc="110" dirty="0"/>
              <a:t> </a:t>
            </a:r>
            <a:r>
              <a:rPr spc="-240" dirty="0"/>
              <a:t>Electronics,</a:t>
            </a:r>
            <a:r>
              <a:rPr spc="5" dirty="0"/>
              <a:t> </a:t>
            </a:r>
            <a:r>
              <a:rPr spc="-290" dirty="0"/>
              <a:t>V.K.</a:t>
            </a:r>
            <a:r>
              <a:rPr spc="30" dirty="0"/>
              <a:t> </a:t>
            </a:r>
            <a:r>
              <a:rPr spc="-150" dirty="0"/>
              <a:t>Metha,</a:t>
            </a:r>
            <a:r>
              <a:rPr spc="20" dirty="0"/>
              <a:t> </a:t>
            </a:r>
            <a:r>
              <a:rPr spc="-254" dirty="0"/>
              <a:t>S.Chand</a:t>
            </a:r>
            <a:r>
              <a:rPr spc="20" dirty="0"/>
              <a:t> </a:t>
            </a:r>
            <a:r>
              <a:rPr dirty="0"/>
              <a:t>&amp;</a:t>
            </a:r>
            <a:r>
              <a:rPr spc="30" dirty="0"/>
              <a:t> </a:t>
            </a:r>
            <a:r>
              <a:rPr spc="-254" dirty="0"/>
              <a:t>Co </a:t>
            </a:r>
            <a:r>
              <a:rPr spc="-755" dirty="0"/>
              <a:t> </a:t>
            </a:r>
            <a:r>
              <a:rPr spc="-175" dirty="0"/>
              <a:t>Ltd.</a:t>
            </a:r>
          </a:p>
          <a:p>
            <a:pPr marL="498475" marR="836930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499109" algn="l"/>
              </a:tabLst>
            </a:pPr>
            <a:r>
              <a:rPr u="heavy" spc="-120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hlinkClick r:id="rId2"/>
              </a:rPr>
              <a:t>https://www.elprocus.com/p-n-junction-diode- </a:t>
            </a:r>
            <a:r>
              <a:rPr spc="-760" dirty="0">
                <a:solidFill>
                  <a:srgbClr val="F7B615"/>
                </a:solidFill>
              </a:rPr>
              <a:t> </a:t>
            </a:r>
            <a:r>
              <a:rPr u="heavy" spc="-70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hlinkClick r:id="rId2"/>
              </a:rPr>
              <a:t>theory-and-working/</a:t>
            </a:r>
          </a:p>
          <a:p>
            <a:pPr marL="498475" marR="5080" indent="-320040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499109" algn="l"/>
              </a:tabLst>
            </a:pPr>
            <a:r>
              <a:rPr u="heavy" spc="-120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hlinkClick r:id="rId3"/>
              </a:rPr>
              <a:t>https://www.electronicshub.org/characteristics-and- </a:t>
            </a:r>
            <a:r>
              <a:rPr spc="-760" dirty="0">
                <a:solidFill>
                  <a:srgbClr val="F7B615"/>
                </a:solidFill>
              </a:rPr>
              <a:t> </a:t>
            </a:r>
            <a:r>
              <a:rPr u="heavy" spc="-90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hlinkClick r:id="rId3"/>
              </a:rPr>
              <a:t>working-of-p-n-junction-diode/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18</a:t>
            </a:fld>
            <a:endParaRPr lang="en-IN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5"/>
          </p:nvPr>
        </p:nvSpPr>
        <p:spPr>
          <a:xfrm>
            <a:off x="2210435" y="6400800"/>
            <a:ext cx="4953000" cy="215444"/>
          </a:xfrm>
        </p:spPr>
        <p:txBody>
          <a:bodyPr/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Department of Electronics and Communication, URCW</a:t>
            </a:r>
            <a:endParaRPr lang="en-US" sz="1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105"/>
              </a:spcBef>
            </a:pPr>
            <a:r>
              <a:rPr spc="-285" dirty="0"/>
              <a:t>Unit</a:t>
            </a:r>
            <a:r>
              <a:rPr spc="-75" dirty="0"/>
              <a:t> </a:t>
            </a:r>
            <a:r>
              <a:rPr spc="-245" dirty="0"/>
              <a:t>–</a:t>
            </a:r>
            <a:r>
              <a:rPr spc="-55" dirty="0"/>
              <a:t> </a:t>
            </a:r>
            <a:r>
              <a:rPr spc="-80" dirty="0"/>
              <a:t>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80185" y="3118180"/>
            <a:ext cx="64135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345" dirty="0" smtClean="0">
                <a:solidFill>
                  <a:srgbClr val="FF0000"/>
                </a:solidFill>
                <a:latin typeface="Arial"/>
                <a:cs typeface="Arial"/>
              </a:rPr>
              <a:t>Diode</a:t>
            </a:r>
            <a:r>
              <a:rPr sz="4400" b="1" spc="-7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4400" b="1" spc="-275" dirty="0">
                <a:solidFill>
                  <a:srgbClr val="FF0000"/>
                </a:solidFill>
                <a:latin typeface="Arial"/>
                <a:cs typeface="Arial"/>
              </a:rPr>
              <a:t>and</a:t>
            </a:r>
            <a:r>
              <a:rPr sz="4400" b="1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4400" b="1" spc="-18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4400" b="1" spc="-24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4400" b="1" spc="-57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4400" b="1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4400" b="1" spc="-16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4400" b="1" spc="-290" dirty="0">
                <a:solidFill>
                  <a:srgbClr val="FF0000"/>
                </a:solidFill>
                <a:latin typeface="Arial"/>
                <a:cs typeface="Arial"/>
              </a:rPr>
              <a:t>ppli</a:t>
            </a:r>
            <a:r>
              <a:rPr sz="4400" b="1" spc="-38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4400" b="1" spc="-4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4400" b="1" spc="-335" dirty="0">
                <a:solidFill>
                  <a:srgbClr val="FF0000"/>
                </a:solidFill>
                <a:latin typeface="Arial"/>
                <a:cs typeface="Arial"/>
              </a:rPr>
              <a:t>tions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5"/>
          </p:nvPr>
        </p:nvSpPr>
        <p:spPr>
          <a:xfrm>
            <a:off x="2210435" y="6400800"/>
            <a:ext cx="4953000" cy="215444"/>
          </a:xfrm>
        </p:spPr>
        <p:txBody>
          <a:bodyPr/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Department of Electronics and Communication, URCW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2</a:t>
            </a:fld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8636"/>
            <a:ext cx="138811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300" dirty="0">
                <a:latin typeface="Arial"/>
                <a:cs typeface="Arial"/>
              </a:rPr>
              <a:t>Diode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1341094"/>
            <a:ext cx="7997825" cy="5411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marR="5080" indent="-320675" algn="just">
              <a:lnSpc>
                <a:spcPct val="150100"/>
              </a:lnSpc>
              <a:spcBef>
                <a:spcPts val="100"/>
              </a:spcBef>
              <a:buClr>
                <a:srgbClr val="DD8046"/>
              </a:buClr>
              <a:buSzPct val="60000"/>
              <a:buFont typeface="Wingdings"/>
              <a:buChar char=""/>
              <a:tabLst>
                <a:tab pos="333375" algn="l"/>
              </a:tabLst>
            </a:pPr>
            <a:r>
              <a:rPr sz="2000" b="1" spc="5" dirty="0">
                <a:latin typeface="Times New Roman"/>
                <a:cs typeface="Times New Roman"/>
              </a:rPr>
              <a:t>“Di </a:t>
            </a:r>
            <a:r>
              <a:rPr sz="2000" b="1" spc="-5" dirty="0">
                <a:latin typeface="Times New Roman"/>
                <a:cs typeface="Times New Roman"/>
              </a:rPr>
              <a:t>“= </a:t>
            </a:r>
            <a:r>
              <a:rPr sz="2000" b="1" spc="-40" dirty="0">
                <a:latin typeface="Times New Roman"/>
                <a:cs typeface="Times New Roman"/>
              </a:rPr>
              <a:t>Two</a:t>
            </a:r>
            <a:r>
              <a:rPr sz="2000" spc="-40" dirty="0">
                <a:latin typeface="Times New Roman"/>
                <a:cs typeface="Times New Roman"/>
              </a:rPr>
              <a:t>, </a:t>
            </a:r>
            <a:r>
              <a:rPr sz="2000" dirty="0">
                <a:latin typeface="Times New Roman"/>
                <a:cs typeface="Times New Roman"/>
              </a:rPr>
              <a:t>and </a:t>
            </a:r>
            <a:r>
              <a:rPr sz="2000" spc="-5" dirty="0">
                <a:latin typeface="Times New Roman"/>
                <a:cs typeface="Times New Roman"/>
              </a:rPr>
              <a:t>“</a:t>
            </a:r>
            <a:r>
              <a:rPr sz="2000" b="1" spc="-5" dirty="0">
                <a:latin typeface="Times New Roman"/>
                <a:cs typeface="Times New Roman"/>
              </a:rPr>
              <a:t>Ode </a:t>
            </a:r>
            <a:r>
              <a:rPr sz="2000" b="1" dirty="0">
                <a:latin typeface="Times New Roman"/>
                <a:cs typeface="Times New Roman"/>
              </a:rPr>
              <a:t>“= </a:t>
            </a:r>
            <a:r>
              <a:rPr sz="2000" b="1" spc="-5" dirty="0">
                <a:latin typeface="Times New Roman"/>
                <a:cs typeface="Times New Roman"/>
              </a:rPr>
              <a:t>Electrodes </a:t>
            </a:r>
            <a:r>
              <a:rPr sz="2000" spc="-5" dirty="0">
                <a:latin typeface="Times New Roman"/>
                <a:cs typeface="Times New Roman"/>
              </a:rPr>
              <a:t>i.e </a:t>
            </a:r>
            <a:r>
              <a:rPr sz="2000" dirty="0">
                <a:latin typeface="Times New Roman"/>
                <a:cs typeface="Times New Roman"/>
              </a:rPr>
              <a:t>a device or </a:t>
            </a:r>
            <a:r>
              <a:rPr sz="2000" spc="-5" dirty="0">
                <a:latin typeface="Times New Roman"/>
                <a:cs typeface="Times New Roman"/>
              </a:rPr>
              <a:t>component having </a:t>
            </a:r>
            <a:r>
              <a:rPr sz="2000" dirty="0">
                <a:latin typeface="Times New Roman"/>
                <a:cs typeface="Times New Roman"/>
              </a:rPr>
              <a:t> two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electrodes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viz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Anode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“+” </a:t>
            </a:r>
            <a:r>
              <a:rPr sz="2000" dirty="0">
                <a:latin typeface="Times New Roman"/>
                <a:cs typeface="Times New Roman"/>
              </a:rPr>
              <a:t>(P)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 Cathode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“-”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(N)</a:t>
            </a:r>
          </a:p>
          <a:p>
            <a:pPr marL="332740" indent="-320675">
              <a:lnSpc>
                <a:spcPct val="100000"/>
              </a:lnSpc>
              <a:spcBef>
                <a:spcPts val="1895"/>
              </a:spcBef>
              <a:buClr>
                <a:srgbClr val="DD8046"/>
              </a:buClr>
              <a:buSzPct val="60000"/>
              <a:buFont typeface="Wingdings"/>
              <a:buChar char=""/>
              <a:tabLst>
                <a:tab pos="332740" algn="l"/>
                <a:tab pos="333375" algn="l"/>
              </a:tabLst>
            </a:pP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diode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is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two-terminal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unidirectional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power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electronics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device.</a:t>
            </a:r>
          </a:p>
          <a:p>
            <a:pPr marL="332740" indent="-320675">
              <a:lnSpc>
                <a:spcPct val="100000"/>
              </a:lnSpc>
              <a:spcBef>
                <a:spcPts val="1905"/>
              </a:spcBef>
              <a:buClr>
                <a:srgbClr val="DD8046"/>
              </a:buClr>
              <a:buSzPct val="60000"/>
              <a:buFont typeface="Wingdings"/>
              <a:buChar char=""/>
              <a:tabLst>
                <a:tab pos="332740" algn="l"/>
                <a:tab pos="333375" algn="l"/>
                <a:tab pos="946785" algn="l"/>
                <a:tab pos="2655570" algn="l"/>
                <a:tab pos="3437254" algn="l"/>
                <a:tab pos="3824604" algn="l"/>
                <a:tab pos="4350385" algn="l"/>
                <a:tab pos="4975225" algn="l"/>
                <a:tab pos="6152515" algn="l"/>
                <a:tab pos="6566534" algn="l"/>
                <a:tab pos="6896100" algn="l"/>
                <a:tab pos="7772400" algn="l"/>
              </a:tabLst>
            </a:pPr>
            <a:r>
              <a:rPr sz="2000" dirty="0">
                <a:latin typeface="Times New Roman"/>
                <a:cs typeface="Times New Roman"/>
              </a:rPr>
              <a:t>The	se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1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10" dirty="0">
                <a:latin typeface="Times New Roman"/>
                <a:cs typeface="Times New Roman"/>
              </a:rPr>
              <a:t>u</a:t>
            </a:r>
            <a:r>
              <a:rPr sz="2000" spc="-15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r	d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10" dirty="0">
                <a:latin typeface="Times New Roman"/>
                <a:cs typeface="Times New Roman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e	</a:t>
            </a:r>
            <a:r>
              <a:rPr sz="2000" spc="-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s	</a:t>
            </a:r>
            <a:r>
              <a:rPr sz="2000" spc="-2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he	f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rst	i</a:t>
            </a:r>
            <a:r>
              <a:rPr sz="2000" spc="-1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ven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n	</a:t>
            </a:r>
            <a:r>
              <a:rPr sz="2000" spc="-2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	a	fa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y	</a:t>
            </a:r>
            <a:r>
              <a:rPr sz="2000" spc="-10" dirty="0">
                <a:latin typeface="Times New Roman"/>
                <a:cs typeface="Times New Roman"/>
              </a:rPr>
              <a:t>of</a:t>
            </a:r>
            <a:endParaRPr sz="2000" dirty="0">
              <a:latin typeface="Times New Roman"/>
              <a:cs typeface="Times New Roman"/>
            </a:endParaRPr>
          </a:p>
          <a:p>
            <a:pPr marL="332740" algn="just">
              <a:lnSpc>
                <a:spcPct val="100000"/>
              </a:lnSpc>
              <a:spcBef>
                <a:spcPts val="1205"/>
              </a:spcBef>
            </a:pPr>
            <a:r>
              <a:rPr sz="2000" spc="-5" dirty="0">
                <a:latin typeface="Times New Roman"/>
                <a:cs typeface="Times New Roman"/>
              </a:rPr>
              <a:t>semiconductor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electronics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devices.</a:t>
            </a:r>
          </a:p>
          <a:p>
            <a:pPr marL="332740" marR="5080" indent="-320675" algn="just">
              <a:lnSpc>
                <a:spcPct val="150000"/>
              </a:lnSpc>
              <a:spcBef>
                <a:spcPts val="695"/>
              </a:spcBef>
              <a:buClr>
                <a:srgbClr val="DD8046"/>
              </a:buClr>
              <a:buSzPct val="60000"/>
              <a:buFont typeface="Wingdings"/>
              <a:buChar char=""/>
              <a:tabLst>
                <a:tab pos="333375" algn="l"/>
              </a:tabLst>
            </a:pPr>
            <a:r>
              <a:rPr sz="2000" spc="-15" dirty="0">
                <a:latin typeface="Times New Roman"/>
                <a:cs typeface="Times New Roman"/>
              </a:rPr>
              <a:t>Generally,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silicon is used to make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diode. </a:t>
            </a:r>
            <a:r>
              <a:rPr sz="2000" dirty="0">
                <a:latin typeface="Times New Roman"/>
                <a:cs typeface="Times New Roman"/>
              </a:rPr>
              <a:t>But </a:t>
            </a:r>
            <a:r>
              <a:rPr sz="2000" spc="-5" dirty="0">
                <a:latin typeface="Times New Roman"/>
                <a:cs typeface="Times New Roman"/>
              </a:rPr>
              <a:t>another semiconductor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material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like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germanium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germanium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arsenide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is also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used.</a:t>
            </a:r>
          </a:p>
          <a:p>
            <a:pPr marL="332740" marR="5080" indent="-320675" algn="just">
              <a:lnSpc>
                <a:spcPct val="150000"/>
              </a:lnSpc>
              <a:spcBef>
                <a:spcPts val="700"/>
              </a:spcBef>
              <a:buClr>
                <a:srgbClr val="DD8046"/>
              </a:buClr>
              <a:buSzPct val="60000"/>
              <a:buFont typeface="Wingdings"/>
              <a:buChar char=""/>
              <a:tabLst>
                <a:tab pos="333375" algn="l"/>
              </a:tabLst>
            </a:pP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diode allows current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spc="-5" dirty="0">
                <a:latin typeface="Times New Roman"/>
                <a:cs typeface="Times New Roman"/>
              </a:rPr>
              <a:t>flow </a:t>
            </a:r>
            <a:r>
              <a:rPr sz="2000" dirty="0">
                <a:latin typeface="Times New Roman"/>
                <a:cs typeface="Times New Roman"/>
              </a:rPr>
              <a:t>only </a:t>
            </a:r>
            <a:r>
              <a:rPr sz="2000" spc="-5" dirty="0">
                <a:latin typeface="Times New Roman"/>
                <a:cs typeface="Times New Roman"/>
              </a:rPr>
              <a:t>in one direction and it blocks </a:t>
            </a:r>
            <a:r>
              <a:rPr sz="2000" spc="-1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 current in another direction. It </a:t>
            </a:r>
            <a:r>
              <a:rPr sz="2000" spc="-10" dirty="0">
                <a:latin typeface="Times New Roman"/>
                <a:cs typeface="Times New Roman"/>
              </a:rPr>
              <a:t>offers </a:t>
            </a:r>
            <a:r>
              <a:rPr sz="2000" spc="-5" dirty="0">
                <a:latin typeface="Times New Roman"/>
                <a:cs typeface="Times New Roman"/>
              </a:rPr>
              <a:t>low resistance (ideally zero) in </a:t>
            </a:r>
            <a:r>
              <a:rPr sz="2000" spc="-10" dirty="0">
                <a:latin typeface="Times New Roman"/>
                <a:cs typeface="Times New Roman"/>
              </a:rPr>
              <a:t>one </a:t>
            </a:r>
            <a:r>
              <a:rPr sz="2000" spc="-5" dirty="0">
                <a:latin typeface="Times New Roman"/>
                <a:cs typeface="Times New Roman"/>
              </a:rPr>
              <a:t> direction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and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it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offers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high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resistance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(ideally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infinite)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in</a:t>
            </a:r>
            <a:r>
              <a:rPr sz="2000" spc="-5" dirty="0">
                <a:latin typeface="Times New Roman"/>
                <a:cs typeface="Times New Roman"/>
              </a:rPr>
              <a:t> another </a:t>
            </a:r>
            <a:r>
              <a:rPr sz="2000" dirty="0">
                <a:latin typeface="Times New Roman"/>
                <a:cs typeface="Times New Roman"/>
              </a:rPr>
              <a:t> direction.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3</a:t>
            </a:fld>
            <a:endParaRPr lang="en-IN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5"/>
          </p:nvPr>
        </p:nvSpPr>
        <p:spPr>
          <a:xfrm>
            <a:off x="2210435" y="6400800"/>
            <a:ext cx="4953000" cy="215444"/>
          </a:xfrm>
        </p:spPr>
        <p:txBody>
          <a:bodyPr/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Department of Electronics and Communication, URCW</a:t>
            </a:r>
            <a:endParaRPr lang="en-US" sz="1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8636"/>
            <a:ext cx="3942079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405" dirty="0">
                <a:latin typeface="Arial"/>
                <a:cs typeface="Arial"/>
              </a:rPr>
              <a:t>Symbo</a:t>
            </a:r>
            <a:r>
              <a:rPr b="1" spc="-170" dirty="0">
                <a:latin typeface="Arial"/>
                <a:cs typeface="Arial"/>
              </a:rPr>
              <a:t>l</a:t>
            </a:r>
            <a:r>
              <a:rPr b="1" spc="-55" dirty="0">
                <a:latin typeface="Arial"/>
                <a:cs typeface="Arial"/>
              </a:rPr>
              <a:t> </a:t>
            </a:r>
            <a:r>
              <a:rPr b="1" spc="-220" dirty="0">
                <a:latin typeface="Arial"/>
                <a:cs typeface="Arial"/>
              </a:rPr>
              <a:t>of</a:t>
            </a:r>
            <a:r>
              <a:rPr b="1" spc="254" dirty="0">
                <a:latin typeface="Arial"/>
                <a:cs typeface="Arial"/>
              </a:rPr>
              <a:t> </a:t>
            </a:r>
            <a:r>
              <a:rPr b="1" spc="-300" dirty="0">
                <a:latin typeface="Arial"/>
                <a:cs typeface="Arial"/>
              </a:rPr>
              <a:t>Diode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33575" y="2228850"/>
            <a:ext cx="4248150" cy="258127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4</a:t>
            </a:fld>
            <a:endParaRPr lang="en-IN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5"/>
          </p:nvPr>
        </p:nvSpPr>
        <p:spPr>
          <a:xfrm>
            <a:off x="2210435" y="6400800"/>
            <a:ext cx="4953000" cy="215444"/>
          </a:xfrm>
        </p:spPr>
        <p:txBody>
          <a:bodyPr/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Department of Electronics and Communication, URCW</a:t>
            </a:r>
            <a:endParaRPr lang="en-US" sz="1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0"/>
            <a:ext cx="507682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390" dirty="0">
                <a:latin typeface="Arial"/>
                <a:cs typeface="Arial"/>
              </a:rPr>
              <a:t>Constructio</a:t>
            </a:r>
            <a:r>
              <a:rPr b="1" spc="-459" dirty="0">
                <a:latin typeface="Arial"/>
                <a:cs typeface="Arial"/>
              </a:rPr>
              <a:t>n</a:t>
            </a:r>
            <a:r>
              <a:rPr b="1" spc="-90" dirty="0">
                <a:latin typeface="Arial"/>
                <a:cs typeface="Arial"/>
              </a:rPr>
              <a:t> </a:t>
            </a:r>
            <a:r>
              <a:rPr b="1" spc="-220" dirty="0">
                <a:latin typeface="Arial"/>
                <a:cs typeface="Arial"/>
              </a:rPr>
              <a:t>of</a:t>
            </a:r>
            <a:r>
              <a:rPr b="1" spc="245" dirty="0">
                <a:latin typeface="Arial"/>
                <a:cs typeface="Arial"/>
              </a:rPr>
              <a:t> </a:t>
            </a:r>
            <a:r>
              <a:rPr b="1" spc="-300" dirty="0">
                <a:latin typeface="Arial"/>
                <a:cs typeface="Arial"/>
              </a:rPr>
              <a:t>Diode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486151" y="1593596"/>
            <a:ext cx="4643120" cy="2018030"/>
            <a:chOff x="2486151" y="1593596"/>
            <a:chExt cx="4643120" cy="2018030"/>
          </a:xfrm>
        </p:grpSpPr>
        <p:sp>
          <p:nvSpPr>
            <p:cNvPr id="4" name="object 4"/>
            <p:cNvSpPr/>
            <p:nvPr/>
          </p:nvSpPr>
          <p:spPr>
            <a:xfrm>
              <a:off x="2495676" y="3314065"/>
              <a:ext cx="4624070" cy="288290"/>
            </a:xfrm>
            <a:custGeom>
              <a:avLst/>
              <a:gdLst/>
              <a:ahLst/>
              <a:cxnLst/>
              <a:rect l="l" t="t" r="r" b="b"/>
              <a:pathLst>
                <a:path w="4624070" h="288289">
                  <a:moveTo>
                    <a:pt x="2044064" y="0"/>
                  </a:moveTo>
                  <a:lnTo>
                    <a:pt x="2044064" y="38100"/>
                  </a:lnTo>
                  <a:lnTo>
                    <a:pt x="4623943" y="38100"/>
                  </a:lnTo>
                  <a:lnTo>
                    <a:pt x="4623943" y="287782"/>
                  </a:lnTo>
                </a:path>
                <a:path w="4624070" h="288289">
                  <a:moveTo>
                    <a:pt x="2044064" y="0"/>
                  </a:moveTo>
                  <a:lnTo>
                    <a:pt x="2044064" y="38100"/>
                  </a:lnTo>
                  <a:lnTo>
                    <a:pt x="0" y="38100"/>
                  </a:lnTo>
                  <a:lnTo>
                    <a:pt x="0" y="287782"/>
                  </a:lnTo>
                </a:path>
              </a:pathLst>
            </a:custGeom>
            <a:ln w="19050">
              <a:solidFill>
                <a:srgbClr val="7590A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192525" y="1603121"/>
              <a:ext cx="2694940" cy="1711325"/>
            </a:xfrm>
            <a:custGeom>
              <a:avLst/>
              <a:gdLst/>
              <a:ahLst/>
              <a:cxnLst/>
              <a:rect l="l" t="t" r="r" b="b"/>
              <a:pathLst>
                <a:path w="2694940" h="1711325">
                  <a:moveTo>
                    <a:pt x="2523363" y="0"/>
                  </a:moveTo>
                  <a:lnTo>
                    <a:pt x="171069" y="0"/>
                  </a:lnTo>
                  <a:lnTo>
                    <a:pt x="125588" y="6110"/>
                  </a:lnTo>
                  <a:lnTo>
                    <a:pt x="84723" y="23353"/>
                  </a:lnTo>
                  <a:lnTo>
                    <a:pt x="50101" y="50101"/>
                  </a:lnTo>
                  <a:lnTo>
                    <a:pt x="23353" y="84723"/>
                  </a:lnTo>
                  <a:lnTo>
                    <a:pt x="6110" y="125588"/>
                  </a:lnTo>
                  <a:lnTo>
                    <a:pt x="0" y="171068"/>
                  </a:lnTo>
                  <a:lnTo>
                    <a:pt x="0" y="1539875"/>
                  </a:lnTo>
                  <a:lnTo>
                    <a:pt x="6110" y="1585355"/>
                  </a:lnTo>
                  <a:lnTo>
                    <a:pt x="23353" y="1626220"/>
                  </a:lnTo>
                  <a:lnTo>
                    <a:pt x="50101" y="1660842"/>
                  </a:lnTo>
                  <a:lnTo>
                    <a:pt x="84723" y="1687590"/>
                  </a:lnTo>
                  <a:lnTo>
                    <a:pt x="125588" y="1704833"/>
                  </a:lnTo>
                  <a:lnTo>
                    <a:pt x="171069" y="1710943"/>
                  </a:lnTo>
                  <a:lnTo>
                    <a:pt x="2523363" y="1710943"/>
                  </a:lnTo>
                  <a:lnTo>
                    <a:pt x="2568843" y="1704833"/>
                  </a:lnTo>
                  <a:lnTo>
                    <a:pt x="2609708" y="1687590"/>
                  </a:lnTo>
                  <a:lnTo>
                    <a:pt x="2644330" y="1660842"/>
                  </a:lnTo>
                  <a:lnTo>
                    <a:pt x="2671078" y="1626220"/>
                  </a:lnTo>
                  <a:lnTo>
                    <a:pt x="2688321" y="1585355"/>
                  </a:lnTo>
                  <a:lnTo>
                    <a:pt x="2694432" y="1539875"/>
                  </a:lnTo>
                  <a:lnTo>
                    <a:pt x="2694432" y="171068"/>
                  </a:lnTo>
                  <a:lnTo>
                    <a:pt x="2688321" y="125588"/>
                  </a:lnTo>
                  <a:lnTo>
                    <a:pt x="2671078" y="84723"/>
                  </a:lnTo>
                  <a:lnTo>
                    <a:pt x="2644330" y="50101"/>
                  </a:lnTo>
                  <a:lnTo>
                    <a:pt x="2609708" y="23353"/>
                  </a:lnTo>
                  <a:lnTo>
                    <a:pt x="2568843" y="6110"/>
                  </a:lnTo>
                  <a:lnTo>
                    <a:pt x="2523363" y="0"/>
                  </a:lnTo>
                  <a:close/>
                </a:path>
              </a:pathLst>
            </a:custGeom>
            <a:solidFill>
              <a:srgbClr val="93B6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192525" y="1603121"/>
              <a:ext cx="2694940" cy="1711325"/>
            </a:xfrm>
            <a:custGeom>
              <a:avLst/>
              <a:gdLst/>
              <a:ahLst/>
              <a:cxnLst/>
              <a:rect l="l" t="t" r="r" b="b"/>
              <a:pathLst>
                <a:path w="2694940" h="1711325">
                  <a:moveTo>
                    <a:pt x="0" y="171068"/>
                  </a:moveTo>
                  <a:lnTo>
                    <a:pt x="6110" y="125588"/>
                  </a:lnTo>
                  <a:lnTo>
                    <a:pt x="23353" y="84723"/>
                  </a:lnTo>
                  <a:lnTo>
                    <a:pt x="50101" y="50101"/>
                  </a:lnTo>
                  <a:lnTo>
                    <a:pt x="84723" y="23353"/>
                  </a:lnTo>
                  <a:lnTo>
                    <a:pt x="125588" y="6110"/>
                  </a:lnTo>
                  <a:lnTo>
                    <a:pt x="171069" y="0"/>
                  </a:lnTo>
                  <a:lnTo>
                    <a:pt x="2523363" y="0"/>
                  </a:lnTo>
                  <a:lnTo>
                    <a:pt x="2568843" y="6110"/>
                  </a:lnTo>
                  <a:lnTo>
                    <a:pt x="2609708" y="23353"/>
                  </a:lnTo>
                  <a:lnTo>
                    <a:pt x="2644330" y="50101"/>
                  </a:lnTo>
                  <a:lnTo>
                    <a:pt x="2671078" y="84723"/>
                  </a:lnTo>
                  <a:lnTo>
                    <a:pt x="2688321" y="125588"/>
                  </a:lnTo>
                  <a:lnTo>
                    <a:pt x="2694432" y="171068"/>
                  </a:lnTo>
                  <a:lnTo>
                    <a:pt x="2694432" y="1539875"/>
                  </a:lnTo>
                  <a:lnTo>
                    <a:pt x="2688321" y="1585355"/>
                  </a:lnTo>
                  <a:lnTo>
                    <a:pt x="2671078" y="1626220"/>
                  </a:lnTo>
                  <a:lnTo>
                    <a:pt x="2644330" y="1660842"/>
                  </a:lnTo>
                  <a:lnTo>
                    <a:pt x="2609708" y="1687590"/>
                  </a:lnTo>
                  <a:lnTo>
                    <a:pt x="2568843" y="1704833"/>
                  </a:lnTo>
                  <a:lnTo>
                    <a:pt x="2523363" y="1710943"/>
                  </a:lnTo>
                  <a:lnTo>
                    <a:pt x="171069" y="1710943"/>
                  </a:lnTo>
                  <a:lnTo>
                    <a:pt x="125588" y="1704833"/>
                  </a:lnTo>
                  <a:lnTo>
                    <a:pt x="84723" y="1687590"/>
                  </a:lnTo>
                  <a:lnTo>
                    <a:pt x="50101" y="1660842"/>
                  </a:lnTo>
                  <a:lnTo>
                    <a:pt x="23353" y="1626220"/>
                  </a:lnTo>
                  <a:lnTo>
                    <a:pt x="6110" y="1585355"/>
                  </a:lnTo>
                  <a:lnTo>
                    <a:pt x="0" y="1539875"/>
                  </a:lnTo>
                  <a:lnTo>
                    <a:pt x="0" y="171068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491991" y="1887474"/>
              <a:ext cx="2694940" cy="1711325"/>
            </a:xfrm>
            <a:custGeom>
              <a:avLst/>
              <a:gdLst/>
              <a:ahLst/>
              <a:cxnLst/>
              <a:rect l="l" t="t" r="r" b="b"/>
              <a:pathLst>
                <a:path w="2694940" h="1711325">
                  <a:moveTo>
                    <a:pt x="2523236" y="0"/>
                  </a:moveTo>
                  <a:lnTo>
                    <a:pt x="171069" y="0"/>
                  </a:lnTo>
                  <a:lnTo>
                    <a:pt x="125588" y="6119"/>
                  </a:lnTo>
                  <a:lnTo>
                    <a:pt x="84723" y="23386"/>
                  </a:lnTo>
                  <a:lnTo>
                    <a:pt x="50101" y="50164"/>
                  </a:lnTo>
                  <a:lnTo>
                    <a:pt x="23353" y="84817"/>
                  </a:lnTo>
                  <a:lnTo>
                    <a:pt x="6110" y="125706"/>
                  </a:lnTo>
                  <a:lnTo>
                    <a:pt x="0" y="171196"/>
                  </a:lnTo>
                  <a:lnTo>
                    <a:pt x="0" y="1539875"/>
                  </a:lnTo>
                  <a:lnTo>
                    <a:pt x="6110" y="1585364"/>
                  </a:lnTo>
                  <a:lnTo>
                    <a:pt x="23353" y="1626253"/>
                  </a:lnTo>
                  <a:lnTo>
                    <a:pt x="50101" y="1660906"/>
                  </a:lnTo>
                  <a:lnTo>
                    <a:pt x="84723" y="1687684"/>
                  </a:lnTo>
                  <a:lnTo>
                    <a:pt x="125588" y="1704951"/>
                  </a:lnTo>
                  <a:lnTo>
                    <a:pt x="171069" y="1711071"/>
                  </a:lnTo>
                  <a:lnTo>
                    <a:pt x="2523236" y="1711071"/>
                  </a:lnTo>
                  <a:lnTo>
                    <a:pt x="2568769" y="1704951"/>
                  </a:lnTo>
                  <a:lnTo>
                    <a:pt x="2609671" y="1687684"/>
                  </a:lnTo>
                  <a:lnTo>
                    <a:pt x="2644314" y="1660906"/>
                  </a:lnTo>
                  <a:lnTo>
                    <a:pt x="2671073" y="1626253"/>
                  </a:lnTo>
                  <a:lnTo>
                    <a:pt x="2688321" y="1585364"/>
                  </a:lnTo>
                  <a:lnTo>
                    <a:pt x="2694432" y="1539875"/>
                  </a:lnTo>
                  <a:lnTo>
                    <a:pt x="2694432" y="171196"/>
                  </a:lnTo>
                  <a:lnTo>
                    <a:pt x="2688321" y="125706"/>
                  </a:lnTo>
                  <a:lnTo>
                    <a:pt x="2671073" y="84817"/>
                  </a:lnTo>
                  <a:lnTo>
                    <a:pt x="2644314" y="50164"/>
                  </a:lnTo>
                  <a:lnTo>
                    <a:pt x="2609671" y="23386"/>
                  </a:lnTo>
                  <a:lnTo>
                    <a:pt x="2568769" y="6119"/>
                  </a:lnTo>
                  <a:lnTo>
                    <a:pt x="2523236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491991" y="1887474"/>
              <a:ext cx="2694940" cy="1711325"/>
            </a:xfrm>
            <a:custGeom>
              <a:avLst/>
              <a:gdLst/>
              <a:ahLst/>
              <a:cxnLst/>
              <a:rect l="l" t="t" r="r" b="b"/>
              <a:pathLst>
                <a:path w="2694940" h="1711325">
                  <a:moveTo>
                    <a:pt x="0" y="171196"/>
                  </a:moveTo>
                  <a:lnTo>
                    <a:pt x="6110" y="125706"/>
                  </a:lnTo>
                  <a:lnTo>
                    <a:pt x="23353" y="84817"/>
                  </a:lnTo>
                  <a:lnTo>
                    <a:pt x="50101" y="50164"/>
                  </a:lnTo>
                  <a:lnTo>
                    <a:pt x="84723" y="23386"/>
                  </a:lnTo>
                  <a:lnTo>
                    <a:pt x="125588" y="6119"/>
                  </a:lnTo>
                  <a:lnTo>
                    <a:pt x="171069" y="0"/>
                  </a:lnTo>
                  <a:lnTo>
                    <a:pt x="2523236" y="0"/>
                  </a:lnTo>
                  <a:lnTo>
                    <a:pt x="2568769" y="6119"/>
                  </a:lnTo>
                  <a:lnTo>
                    <a:pt x="2609671" y="23386"/>
                  </a:lnTo>
                  <a:lnTo>
                    <a:pt x="2644314" y="50164"/>
                  </a:lnTo>
                  <a:lnTo>
                    <a:pt x="2671073" y="84817"/>
                  </a:lnTo>
                  <a:lnTo>
                    <a:pt x="2688321" y="125706"/>
                  </a:lnTo>
                  <a:lnTo>
                    <a:pt x="2694432" y="171196"/>
                  </a:lnTo>
                  <a:lnTo>
                    <a:pt x="2694432" y="1539875"/>
                  </a:lnTo>
                  <a:lnTo>
                    <a:pt x="2688321" y="1585364"/>
                  </a:lnTo>
                  <a:lnTo>
                    <a:pt x="2671073" y="1626253"/>
                  </a:lnTo>
                  <a:lnTo>
                    <a:pt x="2644314" y="1660906"/>
                  </a:lnTo>
                  <a:lnTo>
                    <a:pt x="2609671" y="1687684"/>
                  </a:lnTo>
                  <a:lnTo>
                    <a:pt x="2568769" y="1704951"/>
                  </a:lnTo>
                  <a:lnTo>
                    <a:pt x="2523236" y="1711071"/>
                  </a:lnTo>
                  <a:lnTo>
                    <a:pt x="171069" y="1711071"/>
                  </a:lnTo>
                  <a:lnTo>
                    <a:pt x="125588" y="1704951"/>
                  </a:lnTo>
                  <a:lnTo>
                    <a:pt x="84723" y="1687684"/>
                  </a:lnTo>
                  <a:lnTo>
                    <a:pt x="50101" y="1660906"/>
                  </a:lnTo>
                  <a:lnTo>
                    <a:pt x="23353" y="1626253"/>
                  </a:lnTo>
                  <a:lnTo>
                    <a:pt x="6110" y="1585364"/>
                  </a:lnTo>
                  <a:lnTo>
                    <a:pt x="0" y="1539875"/>
                  </a:lnTo>
                  <a:lnTo>
                    <a:pt x="0" y="171196"/>
                  </a:lnTo>
                  <a:close/>
                </a:path>
              </a:pathLst>
            </a:custGeom>
            <a:ln w="19050">
              <a:solidFill>
                <a:srgbClr val="93B6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902202" y="2581148"/>
            <a:ext cx="18732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10" dirty="0">
                <a:latin typeface="Microsoft Sans Serif"/>
                <a:cs typeface="Microsoft Sans Serif"/>
              </a:rPr>
              <a:t>sem</a:t>
            </a:r>
            <a:r>
              <a:rPr sz="1600" spc="-100" dirty="0">
                <a:latin typeface="Microsoft Sans Serif"/>
                <a:cs typeface="Microsoft Sans Serif"/>
              </a:rPr>
              <a:t>icon</a:t>
            </a:r>
            <a:r>
              <a:rPr sz="1600" spc="-125" dirty="0">
                <a:latin typeface="Microsoft Sans Serif"/>
                <a:cs typeface="Microsoft Sans Serif"/>
              </a:rPr>
              <a:t>d</a:t>
            </a:r>
            <a:r>
              <a:rPr sz="1600" spc="-200" dirty="0">
                <a:latin typeface="Microsoft Sans Serif"/>
                <a:cs typeface="Microsoft Sans Serif"/>
              </a:rPr>
              <a:t>u</a:t>
            </a:r>
            <a:r>
              <a:rPr sz="1600" spc="-185" dirty="0">
                <a:latin typeface="Microsoft Sans Serif"/>
                <a:cs typeface="Microsoft Sans Serif"/>
              </a:rPr>
              <a:t>c</a:t>
            </a:r>
            <a:r>
              <a:rPr sz="1600" spc="-55" dirty="0">
                <a:latin typeface="Microsoft Sans Serif"/>
                <a:cs typeface="Microsoft Sans Serif"/>
              </a:rPr>
              <a:t>to</a:t>
            </a:r>
            <a:r>
              <a:rPr sz="1600" spc="-5" dirty="0">
                <a:latin typeface="Microsoft Sans Serif"/>
                <a:cs typeface="Microsoft Sans Serif"/>
              </a:rPr>
              <a:t>r</a:t>
            </a:r>
            <a:r>
              <a:rPr sz="1600" spc="35" dirty="0">
                <a:latin typeface="Microsoft Sans Serif"/>
                <a:cs typeface="Microsoft Sans Serif"/>
              </a:rPr>
              <a:t> </a:t>
            </a:r>
            <a:r>
              <a:rPr sz="1600" spc="-60" dirty="0">
                <a:latin typeface="Microsoft Sans Serif"/>
                <a:cs typeface="Microsoft Sans Serif"/>
              </a:rPr>
              <a:t>materi</a:t>
            </a:r>
            <a:r>
              <a:rPr sz="1600" spc="-80" dirty="0">
                <a:latin typeface="Microsoft Sans Serif"/>
                <a:cs typeface="Microsoft Sans Serif"/>
              </a:rPr>
              <a:t>a</a:t>
            </a:r>
            <a:r>
              <a:rPr sz="1600" spc="-15" dirty="0">
                <a:latin typeface="Microsoft Sans Serif"/>
                <a:cs typeface="Microsoft Sans Serif"/>
              </a:rPr>
              <a:t>l</a:t>
            </a:r>
            <a:endParaRPr sz="1600">
              <a:latin typeface="Microsoft Sans Serif"/>
              <a:cs typeface="Microsoft Sans Serif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138897" y="3592321"/>
            <a:ext cx="3013075" cy="2014855"/>
            <a:chOff x="1138897" y="3592321"/>
            <a:chExt cx="3013075" cy="2014855"/>
          </a:xfrm>
        </p:grpSpPr>
        <p:sp>
          <p:nvSpPr>
            <p:cNvPr id="11" name="object 11"/>
            <p:cNvSpPr/>
            <p:nvPr/>
          </p:nvSpPr>
          <p:spPr>
            <a:xfrm>
              <a:off x="1148422" y="3601846"/>
              <a:ext cx="2694940" cy="1711325"/>
            </a:xfrm>
            <a:custGeom>
              <a:avLst/>
              <a:gdLst/>
              <a:ahLst/>
              <a:cxnLst/>
              <a:rect l="l" t="t" r="r" b="b"/>
              <a:pathLst>
                <a:path w="2694940" h="1711325">
                  <a:moveTo>
                    <a:pt x="2523401" y="0"/>
                  </a:moveTo>
                  <a:lnTo>
                    <a:pt x="171107" y="0"/>
                  </a:lnTo>
                  <a:lnTo>
                    <a:pt x="125615" y="6110"/>
                  </a:lnTo>
                  <a:lnTo>
                    <a:pt x="84740" y="23353"/>
                  </a:lnTo>
                  <a:lnTo>
                    <a:pt x="50111" y="50101"/>
                  </a:lnTo>
                  <a:lnTo>
                    <a:pt x="23358" y="84723"/>
                  </a:lnTo>
                  <a:lnTo>
                    <a:pt x="6111" y="125588"/>
                  </a:lnTo>
                  <a:lnTo>
                    <a:pt x="0" y="171069"/>
                  </a:lnTo>
                  <a:lnTo>
                    <a:pt x="0" y="1539875"/>
                  </a:lnTo>
                  <a:lnTo>
                    <a:pt x="6111" y="1585355"/>
                  </a:lnTo>
                  <a:lnTo>
                    <a:pt x="23358" y="1626220"/>
                  </a:lnTo>
                  <a:lnTo>
                    <a:pt x="50111" y="1660842"/>
                  </a:lnTo>
                  <a:lnTo>
                    <a:pt x="84740" y="1687590"/>
                  </a:lnTo>
                  <a:lnTo>
                    <a:pt x="125615" y="1704833"/>
                  </a:lnTo>
                  <a:lnTo>
                    <a:pt x="171107" y="1710943"/>
                  </a:lnTo>
                  <a:lnTo>
                    <a:pt x="2523401" y="1710943"/>
                  </a:lnTo>
                  <a:lnTo>
                    <a:pt x="2568881" y="1704833"/>
                  </a:lnTo>
                  <a:lnTo>
                    <a:pt x="2609746" y="1687590"/>
                  </a:lnTo>
                  <a:lnTo>
                    <a:pt x="2644368" y="1660842"/>
                  </a:lnTo>
                  <a:lnTo>
                    <a:pt x="2671116" y="1626220"/>
                  </a:lnTo>
                  <a:lnTo>
                    <a:pt x="2688359" y="1585355"/>
                  </a:lnTo>
                  <a:lnTo>
                    <a:pt x="2694470" y="1539875"/>
                  </a:lnTo>
                  <a:lnTo>
                    <a:pt x="2694470" y="171069"/>
                  </a:lnTo>
                  <a:lnTo>
                    <a:pt x="2688359" y="125588"/>
                  </a:lnTo>
                  <a:lnTo>
                    <a:pt x="2671116" y="84723"/>
                  </a:lnTo>
                  <a:lnTo>
                    <a:pt x="2644368" y="50101"/>
                  </a:lnTo>
                  <a:lnTo>
                    <a:pt x="2609746" y="23353"/>
                  </a:lnTo>
                  <a:lnTo>
                    <a:pt x="2568881" y="6110"/>
                  </a:lnTo>
                  <a:lnTo>
                    <a:pt x="2523401" y="0"/>
                  </a:lnTo>
                  <a:close/>
                </a:path>
              </a:pathLst>
            </a:custGeom>
            <a:solidFill>
              <a:srgbClr val="93B6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148422" y="3601846"/>
              <a:ext cx="2694940" cy="1711325"/>
            </a:xfrm>
            <a:custGeom>
              <a:avLst/>
              <a:gdLst/>
              <a:ahLst/>
              <a:cxnLst/>
              <a:rect l="l" t="t" r="r" b="b"/>
              <a:pathLst>
                <a:path w="2694940" h="1711325">
                  <a:moveTo>
                    <a:pt x="0" y="171069"/>
                  </a:moveTo>
                  <a:lnTo>
                    <a:pt x="6111" y="125588"/>
                  </a:lnTo>
                  <a:lnTo>
                    <a:pt x="23358" y="84723"/>
                  </a:lnTo>
                  <a:lnTo>
                    <a:pt x="50111" y="50101"/>
                  </a:lnTo>
                  <a:lnTo>
                    <a:pt x="84740" y="23353"/>
                  </a:lnTo>
                  <a:lnTo>
                    <a:pt x="125615" y="6110"/>
                  </a:lnTo>
                  <a:lnTo>
                    <a:pt x="171107" y="0"/>
                  </a:lnTo>
                  <a:lnTo>
                    <a:pt x="2523401" y="0"/>
                  </a:lnTo>
                  <a:lnTo>
                    <a:pt x="2568881" y="6110"/>
                  </a:lnTo>
                  <a:lnTo>
                    <a:pt x="2609746" y="23353"/>
                  </a:lnTo>
                  <a:lnTo>
                    <a:pt x="2644368" y="50101"/>
                  </a:lnTo>
                  <a:lnTo>
                    <a:pt x="2671116" y="84723"/>
                  </a:lnTo>
                  <a:lnTo>
                    <a:pt x="2688359" y="125588"/>
                  </a:lnTo>
                  <a:lnTo>
                    <a:pt x="2694470" y="171069"/>
                  </a:lnTo>
                  <a:lnTo>
                    <a:pt x="2694470" y="1539875"/>
                  </a:lnTo>
                  <a:lnTo>
                    <a:pt x="2688359" y="1585355"/>
                  </a:lnTo>
                  <a:lnTo>
                    <a:pt x="2671116" y="1626220"/>
                  </a:lnTo>
                  <a:lnTo>
                    <a:pt x="2644368" y="1660842"/>
                  </a:lnTo>
                  <a:lnTo>
                    <a:pt x="2609746" y="1687590"/>
                  </a:lnTo>
                  <a:lnTo>
                    <a:pt x="2568881" y="1704833"/>
                  </a:lnTo>
                  <a:lnTo>
                    <a:pt x="2523401" y="1710943"/>
                  </a:lnTo>
                  <a:lnTo>
                    <a:pt x="171107" y="1710943"/>
                  </a:lnTo>
                  <a:lnTo>
                    <a:pt x="125615" y="1704833"/>
                  </a:lnTo>
                  <a:lnTo>
                    <a:pt x="84740" y="1687590"/>
                  </a:lnTo>
                  <a:lnTo>
                    <a:pt x="50111" y="1660842"/>
                  </a:lnTo>
                  <a:lnTo>
                    <a:pt x="23358" y="1626220"/>
                  </a:lnTo>
                  <a:lnTo>
                    <a:pt x="6111" y="1585355"/>
                  </a:lnTo>
                  <a:lnTo>
                    <a:pt x="0" y="1539875"/>
                  </a:lnTo>
                  <a:lnTo>
                    <a:pt x="0" y="171069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447800" y="3886199"/>
              <a:ext cx="2694940" cy="1711325"/>
            </a:xfrm>
            <a:custGeom>
              <a:avLst/>
              <a:gdLst/>
              <a:ahLst/>
              <a:cxnLst/>
              <a:rect l="l" t="t" r="r" b="b"/>
              <a:pathLst>
                <a:path w="2694940" h="1711325">
                  <a:moveTo>
                    <a:pt x="2523363" y="0"/>
                  </a:moveTo>
                  <a:lnTo>
                    <a:pt x="171069" y="0"/>
                  </a:lnTo>
                  <a:lnTo>
                    <a:pt x="125588" y="6110"/>
                  </a:lnTo>
                  <a:lnTo>
                    <a:pt x="84723" y="23353"/>
                  </a:lnTo>
                  <a:lnTo>
                    <a:pt x="50101" y="50101"/>
                  </a:lnTo>
                  <a:lnTo>
                    <a:pt x="23353" y="84723"/>
                  </a:lnTo>
                  <a:lnTo>
                    <a:pt x="6110" y="125588"/>
                  </a:lnTo>
                  <a:lnTo>
                    <a:pt x="0" y="171069"/>
                  </a:lnTo>
                  <a:lnTo>
                    <a:pt x="0" y="1539875"/>
                  </a:lnTo>
                  <a:lnTo>
                    <a:pt x="6110" y="1585356"/>
                  </a:lnTo>
                  <a:lnTo>
                    <a:pt x="23353" y="1626227"/>
                  </a:lnTo>
                  <a:lnTo>
                    <a:pt x="50101" y="1660855"/>
                  </a:lnTo>
                  <a:lnTo>
                    <a:pt x="84723" y="1687608"/>
                  </a:lnTo>
                  <a:lnTo>
                    <a:pt x="125588" y="1704857"/>
                  </a:lnTo>
                  <a:lnTo>
                    <a:pt x="171069" y="1710969"/>
                  </a:lnTo>
                  <a:lnTo>
                    <a:pt x="2523363" y="1710969"/>
                  </a:lnTo>
                  <a:lnTo>
                    <a:pt x="2568843" y="1704857"/>
                  </a:lnTo>
                  <a:lnTo>
                    <a:pt x="2609708" y="1687608"/>
                  </a:lnTo>
                  <a:lnTo>
                    <a:pt x="2644330" y="1660855"/>
                  </a:lnTo>
                  <a:lnTo>
                    <a:pt x="2671078" y="1626227"/>
                  </a:lnTo>
                  <a:lnTo>
                    <a:pt x="2688321" y="1585356"/>
                  </a:lnTo>
                  <a:lnTo>
                    <a:pt x="2694432" y="1539875"/>
                  </a:lnTo>
                  <a:lnTo>
                    <a:pt x="2694432" y="171069"/>
                  </a:lnTo>
                  <a:lnTo>
                    <a:pt x="2688321" y="125588"/>
                  </a:lnTo>
                  <a:lnTo>
                    <a:pt x="2671078" y="84723"/>
                  </a:lnTo>
                  <a:lnTo>
                    <a:pt x="2644330" y="50101"/>
                  </a:lnTo>
                  <a:lnTo>
                    <a:pt x="2609708" y="23353"/>
                  </a:lnTo>
                  <a:lnTo>
                    <a:pt x="2568843" y="6110"/>
                  </a:lnTo>
                  <a:lnTo>
                    <a:pt x="2523363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447800" y="3886199"/>
              <a:ext cx="2694940" cy="1711325"/>
            </a:xfrm>
            <a:custGeom>
              <a:avLst/>
              <a:gdLst/>
              <a:ahLst/>
              <a:cxnLst/>
              <a:rect l="l" t="t" r="r" b="b"/>
              <a:pathLst>
                <a:path w="2694940" h="1711325">
                  <a:moveTo>
                    <a:pt x="0" y="171069"/>
                  </a:moveTo>
                  <a:lnTo>
                    <a:pt x="6110" y="125588"/>
                  </a:lnTo>
                  <a:lnTo>
                    <a:pt x="23353" y="84723"/>
                  </a:lnTo>
                  <a:lnTo>
                    <a:pt x="50101" y="50101"/>
                  </a:lnTo>
                  <a:lnTo>
                    <a:pt x="84723" y="23353"/>
                  </a:lnTo>
                  <a:lnTo>
                    <a:pt x="125588" y="6110"/>
                  </a:lnTo>
                  <a:lnTo>
                    <a:pt x="171069" y="0"/>
                  </a:lnTo>
                  <a:lnTo>
                    <a:pt x="2523363" y="0"/>
                  </a:lnTo>
                  <a:lnTo>
                    <a:pt x="2568843" y="6110"/>
                  </a:lnTo>
                  <a:lnTo>
                    <a:pt x="2609708" y="23353"/>
                  </a:lnTo>
                  <a:lnTo>
                    <a:pt x="2644330" y="50101"/>
                  </a:lnTo>
                  <a:lnTo>
                    <a:pt x="2671078" y="84723"/>
                  </a:lnTo>
                  <a:lnTo>
                    <a:pt x="2688321" y="125588"/>
                  </a:lnTo>
                  <a:lnTo>
                    <a:pt x="2694432" y="171069"/>
                  </a:lnTo>
                  <a:lnTo>
                    <a:pt x="2694432" y="1539875"/>
                  </a:lnTo>
                  <a:lnTo>
                    <a:pt x="2688321" y="1585356"/>
                  </a:lnTo>
                  <a:lnTo>
                    <a:pt x="2671078" y="1626227"/>
                  </a:lnTo>
                  <a:lnTo>
                    <a:pt x="2644330" y="1660855"/>
                  </a:lnTo>
                  <a:lnTo>
                    <a:pt x="2609708" y="1687608"/>
                  </a:lnTo>
                  <a:lnTo>
                    <a:pt x="2568843" y="1704857"/>
                  </a:lnTo>
                  <a:lnTo>
                    <a:pt x="2523363" y="1710969"/>
                  </a:lnTo>
                  <a:lnTo>
                    <a:pt x="171069" y="1710969"/>
                  </a:lnTo>
                  <a:lnTo>
                    <a:pt x="125588" y="1704857"/>
                  </a:lnTo>
                  <a:lnTo>
                    <a:pt x="84723" y="1687608"/>
                  </a:lnTo>
                  <a:lnTo>
                    <a:pt x="50101" y="1660855"/>
                  </a:lnTo>
                  <a:lnTo>
                    <a:pt x="23353" y="1626227"/>
                  </a:lnTo>
                  <a:lnTo>
                    <a:pt x="6110" y="1585356"/>
                  </a:lnTo>
                  <a:lnTo>
                    <a:pt x="0" y="1539875"/>
                  </a:lnTo>
                  <a:lnTo>
                    <a:pt x="0" y="171069"/>
                  </a:lnTo>
                  <a:close/>
                </a:path>
              </a:pathLst>
            </a:custGeom>
            <a:ln w="19050">
              <a:solidFill>
                <a:srgbClr val="93B6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574038" y="3972204"/>
            <a:ext cx="2440305" cy="1452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3255" marR="635000" indent="1905" algn="ctr">
              <a:lnSpc>
                <a:spcPct val="113100"/>
              </a:lnSpc>
              <a:spcBef>
                <a:spcPts val="100"/>
              </a:spcBef>
            </a:pPr>
            <a:r>
              <a:rPr sz="1600" spc="-114" dirty="0">
                <a:latin typeface="Microsoft Sans Serif"/>
                <a:cs typeface="Microsoft Sans Serif"/>
              </a:rPr>
              <a:t>Intrinsic </a:t>
            </a:r>
            <a:r>
              <a:rPr sz="1600" spc="-110" dirty="0">
                <a:latin typeface="Microsoft Sans Serif"/>
                <a:cs typeface="Microsoft Sans Serif"/>
              </a:rPr>
              <a:t> </a:t>
            </a:r>
            <a:r>
              <a:rPr sz="1600" spc="-270" dirty="0">
                <a:latin typeface="Microsoft Sans Serif"/>
                <a:cs typeface="Microsoft Sans Serif"/>
              </a:rPr>
              <a:t>S</a:t>
            </a:r>
            <a:r>
              <a:rPr sz="1600" spc="-95" dirty="0">
                <a:latin typeface="Microsoft Sans Serif"/>
                <a:cs typeface="Microsoft Sans Serif"/>
              </a:rPr>
              <a:t>e</a:t>
            </a:r>
            <a:r>
              <a:rPr sz="1600" spc="-145" dirty="0">
                <a:latin typeface="Microsoft Sans Serif"/>
                <a:cs typeface="Microsoft Sans Serif"/>
              </a:rPr>
              <a:t>mico</a:t>
            </a:r>
            <a:r>
              <a:rPr sz="1600" spc="-100" dirty="0">
                <a:latin typeface="Microsoft Sans Serif"/>
                <a:cs typeface="Microsoft Sans Serif"/>
              </a:rPr>
              <a:t>n</a:t>
            </a:r>
            <a:r>
              <a:rPr sz="1600" spc="-110" dirty="0">
                <a:latin typeface="Microsoft Sans Serif"/>
                <a:cs typeface="Microsoft Sans Serif"/>
              </a:rPr>
              <a:t>d</a:t>
            </a:r>
            <a:r>
              <a:rPr sz="1600" spc="-200" dirty="0">
                <a:latin typeface="Microsoft Sans Serif"/>
                <a:cs typeface="Microsoft Sans Serif"/>
              </a:rPr>
              <a:t>u</a:t>
            </a:r>
            <a:r>
              <a:rPr sz="1600" spc="-185" dirty="0">
                <a:latin typeface="Microsoft Sans Serif"/>
                <a:cs typeface="Microsoft Sans Serif"/>
              </a:rPr>
              <a:t>c</a:t>
            </a:r>
            <a:r>
              <a:rPr sz="1600" spc="-55" dirty="0">
                <a:latin typeface="Microsoft Sans Serif"/>
                <a:cs typeface="Microsoft Sans Serif"/>
              </a:rPr>
              <a:t>to</a:t>
            </a:r>
            <a:r>
              <a:rPr sz="1600" spc="-5" dirty="0">
                <a:latin typeface="Microsoft Sans Serif"/>
                <a:cs typeface="Microsoft Sans Serif"/>
              </a:rPr>
              <a:t>r</a:t>
            </a:r>
            <a:endParaRPr sz="1600">
              <a:latin typeface="Microsoft Sans Serif"/>
              <a:cs typeface="Microsoft Sans Serif"/>
            </a:endParaRPr>
          </a:p>
          <a:p>
            <a:pPr marL="12700" marR="5080" algn="ctr">
              <a:lnSpc>
                <a:spcPct val="81700"/>
              </a:lnSpc>
              <a:spcBef>
                <a:spcPts val="615"/>
              </a:spcBef>
            </a:pPr>
            <a:r>
              <a:rPr sz="1600" spc="-105" dirty="0">
                <a:latin typeface="Microsoft Sans Serif"/>
                <a:cs typeface="Microsoft Sans Serif"/>
              </a:rPr>
              <a:t>(A</a:t>
            </a:r>
            <a:r>
              <a:rPr sz="1600" spc="215" dirty="0">
                <a:latin typeface="Microsoft Sans Serif"/>
                <a:cs typeface="Microsoft Sans Serif"/>
              </a:rPr>
              <a:t> </a:t>
            </a:r>
            <a:r>
              <a:rPr sz="1600" spc="-80" dirty="0">
                <a:latin typeface="Microsoft Sans Serif"/>
                <a:cs typeface="Microsoft Sans Serif"/>
              </a:rPr>
              <a:t>pure </a:t>
            </a:r>
            <a:r>
              <a:rPr sz="1600" spc="-130" dirty="0">
                <a:latin typeface="Microsoft Sans Serif"/>
                <a:cs typeface="Microsoft Sans Serif"/>
              </a:rPr>
              <a:t>semiconductor</a:t>
            </a:r>
            <a:r>
              <a:rPr sz="1600" spc="165" dirty="0">
                <a:latin typeface="Microsoft Sans Serif"/>
                <a:cs typeface="Microsoft Sans Serif"/>
              </a:rPr>
              <a:t> </a:t>
            </a:r>
            <a:r>
              <a:rPr sz="1600" spc="-110" dirty="0">
                <a:latin typeface="Microsoft Sans Serif"/>
                <a:cs typeface="Microsoft Sans Serif"/>
              </a:rPr>
              <a:t>in </a:t>
            </a:r>
            <a:r>
              <a:rPr sz="1600" spc="-105" dirty="0">
                <a:latin typeface="Microsoft Sans Serif"/>
                <a:cs typeface="Microsoft Sans Serif"/>
              </a:rPr>
              <a:t> </a:t>
            </a:r>
            <a:r>
              <a:rPr sz="1600" spc="-125" dirty="0">
                <a:latin typeface="Microsoft Sans Serif"/>
                <a:cs typeface="Microsoft Sans Serif"/>
              </a:rPr>
              <a:t>whi</a:t>
            </a:r>
            <a:r>
              <a:rPr sz="1600" spc="-75" dirty="0">
                <a:latin typeface="Microsoft Sans Serif"/>
                <a:cs typeface="Microsoft Sans Serif"/>
              </a:rPr>
              <a:t>c</a:t>
            </a:r>
            <a:r>
              <a:rPr sz="1600" spc="-195" dirty="0">
                <a:latin typeface="Microsoft Sans Serif"/>
                <a:cs typeface="Microsoft Sans Serif"/>
              </a:rPr>
              <a:t>h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spc="-100" dirty="0">
                <a:latin typeface="Microsoft Sans Serif"/>
                <a:cs typeface="Microsoft Sans Serif"/>
              </a:rPr>
              <a:t>hole</a:t>
            </a:r>
            <a:r>
              <a:rPr sz="1600" spc="20" dirty="0">
                <a:latin typeface="Microsoft Sans Serif"/>
                <a:cs typeface="Microsoft Sans Serif"/>
              </a:rPr>
              <a:t> </a:t>
            </a:r>
            <a:r>
              <a:rPr sz="1600" spc="-70" dirty="0">
                <a:latin typeface="Microsoft Sans Serif"/>
                <a:cs typeface="Microsoft Sans Serif"/>
              </a:rPr>
              <a:t>and</a:t>
            </a:r>
            <a:r>
              <a:rPr sz="1600" spc="30" dirty="0">
                <a:latin typeface="Microsoft Sans Serif"/>
                <a:cs typeface="Microsoft Sans Serif"/>
              </a:rPr>
              <a:t> </a:t>
            </a:r>
            <a:r>
              <a:rPr sz="1600" spc="-95" dirty="0">
                <a:latin typeface="Microsoft Sans Serif"/>
                <a:cs typeface="Microsoft Sans Serif"/>
              </a:rPr>
              <a:t>e</a:t>
            </a:r>
            <a:r>
              <a:rPr sz="1600" spc="-70" dirty="0">
                <a:latin typeface="Microsoft Sans Serif"/>
                <a:cs typeface="Microsoft Sans Serif"/>
              </a:rPr>
              <a:t>lect</a:t>
            </a:r>
            <a:r>
              <a:rPr sz="1600" spc="-95" dirty="0">
                <a:latin typeface="Microsoft Sans Serif"/>
                <a:cs typeface="Microsoft Sans Serif"/>
              </a:rPr>
              <a:t>ro</a:t>
            </a:r>
            <a:r>
              <a:rPr sz="1600" spc="-229" dirty="0">
                <a:latin typeface="Microsoft Sans Serif"/>
                <a:cs typeface="Microsoft Sans Serif"/>
              </a:rPr>
              <a:t>ns</a:t>
            </a:r>
            <a:r>
              <a:rPr sz="1600" spc="20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a</a:t>
            </a:r>
            <a:r>
              <a:rPr sz="1600" spc="-40" dirty="0">
                <a:latin typeface="Microsoft Sans Serif"/>
                <a:cs typeface="Microsoft Sans Serif"/>
              </a:rPr>
              <a:t>re  </a:t>
            </a:r>
            <a:r>
              <a:rPr sz="1600" spc="-15" dirty="0">
                <a:latin typeface="Microsoft Sans Serif"/>
                <a:cs typeface="Microsoft Sans Serif"/>
              </a:rPr>
              <a:t>a</a:t>
            </a:r>
            <a:r>
              <a:rPr sz="1600" spc="-145" dirty="0">
                <a:latin typeface="Microsoft Sans Serif"/>
                <a:cs typeface="Microsoft Sans Serif"/>
              </a:rPr>
              <a:t>v</a:t>
            </a:r>
            <a:r>
              <a:rPr sz="1600" spc="-15" dirty="0">
                <a:latin typeface="Microsoft Sans Serif"/>
                <a:cs typeface="Microsoft Sans Serif"/>
              </a:rPr>
              <a:t>ail</a:t>
            </a:r>
            <a:r>
              <a:rPr sz="1600" spc="-35" dirty="0">
                <a:latin typeface="Microsoft Sans Serif"/>
                <a:cs typeface="Microsoft Sans Serif"/>
              </a:rPr>
              <a:t>a</a:t>
            </a:r>
            <a:r>
              <a:rPr sz="1600" spc="-15" dirty="0">
                <a:latin typeface="Microsoft Sans Serif"/>
                <a:cs typeface="Microsoft Sans Serif"/>
              </a:rPr>
              <a:t>b</a:t>
            </a:r>
            <a:r>
              <a:rPr sz="1600" spc="-40" dirty="0">
                <a:latin typeface="Microsoft Sans Serif"/>
                <a:cs typeface="Microsoft Sans Serif"/>
              </a:rPr>
              <a:t>l</a:t>
            </a:r>
            <a:r>
              <a:rPr sz="1600" spc="-80" dirty="0">
                <a:latin typeface="Microsoft Sans Serif"/>
                <a:cs typeface="Microsoft Sans Serif"/>
              </a:rPr>
              <a:t>e</a:t>
            </a:r>
            <a:r>
              <a:rPr sz="1600" spc="55" dirty="0">
                <a:latin typeface="Microsoft Sans Serif"/>
                <a:cs typeface="Microsoft Sans Serif"/>
              </a:rPr>
              <a:t> </a:t>
            </a:r>
            <a:r>
              <a:rPr sz="1600" spc="-65" dirty="0">
                <a:latin typeface="Microsoft Sans Serif"/>
                <a:cs typeface="Microsoft Sans Serif"/>
              </a:rPr>
              <a:t>i</a:t>
            </a:r>
            <a:r>
              <a:rPr sz="1600" spc="-150" dirty="0">
                <a:latin typeface="Microsoft Sans Serif"/>
                <a:cs typeface="Microsoft Sans Serif"/>
              </a:rPr>
              <a:t>n</a:t>
            </a:r>
            <a:r>
              <a:rPr sz="1600" spc="20" dirty="0">
                <a:latin typeface="Microsoft Sans Serif"/>
                <a:cs typeface="Microsoft Sans Serif"/>
              </a:rPr>
              <a:t> </a:t>
            </a:r>
            <a:r>
              <a:rPr sz="1600" spc="-95" dirty="0">
                <a:latin typeface="Microsoft Sans Serif"/>
                <a:cs typeface="Microsoft Sans Serif"/>
              </a:rPr>
              <a:t>e</a:t>
            </a:r>
            <a:r>
              <a:rPr sz="1600" spc="-15" dirty="0">
                <a:latin typeface="Microsoft Sans Serif"/>
                <a:cs typeface="Microsoft Sans Serif"/>
              </a:rPr>
              <a:t>q</a:t>
            </a:r>
            <a:r>
              <a:rPr sz="1600" spc="-100" dirty="0">
                <a:latin typeface="Microsoft Sans Serif"/>
                <a:cs typeface="Microsoft Sans Serif"/>
              </a:rPr>
              <a:t>u</a:t>
            </a:r>
            <a:r>
              <a:rPr sz="1600" spc="-110" dirty="0">
                <a:latin typeface="Microsoft Sans Serif"/>
                <a:cs typeface="Microsoft Sans Serif"/>
              </a:rPr>
              <a:t>a</a:t>
            </a:r>
            <a:r>
              <a:rPr sz="1600" spc="-15" dirty="0">
                <a:latin typeface="Microsoft Sans Serif"/>
                <a:cs typeface="Microsoft Sans Serif"/>
              </a:rPr>
              <a:t>l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spc="-195" dirty="0">
                <a:latin typeface="Microsoft Sans Serif"/>
                <a:cs typeface="Microsoft Sans Serif"/>
              </a:rPr>
              <a:t>n</a:t>
            </a:r>
            <a:r>
              <a:rPr sz="1600" spc="-204" dirty="0">
                <a:latin typeface="Microsoft Sans Serif"/>
                <a:cs typeface="Microsoft Sans Serif"/>
              </a:rPr>
              <a:t>u</a:t>
            </a:r>
            <a:r>
              <a:rPr sz="1600" spc="-130" dirty="0">
                <a:latin typeface="Microsoft Sans Serif"/>
                <a:cs typeface="Microsoft Sans Serif"/>
              </a:rPr>
              <a:t>mbers</a:t>
            </a:r>
            <a:r>
              <a:rPr sz="1600" spc="35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at  </a:t>
            </a:r>
            <a:r>
              <a:rPr sz="1600" spc="-45" dirty="0">
                <a:latin typeface="Microsoft Sans Serif"/>
                <a:cs typeface="Microsoft Sans Serif"/>
              </a:rPr>
              <a:t>r</a:t>
            </a:r>
            <a:r>
              <a:rPr sz="1600" spc="-95" dirty="0">
                <a:latin typeface="Microsoft Sans Serif"/>
                <a:cs typeface="Microsoft Sans Serif"/>
              </a:rPr>
              <a:t>oo</a:t>
            </a:r>
            <a:r>
              <a:rPr sz="1600" spc="-270" dirty="0">
                <a:latin typeface="Microsoft Sans Serif"/>
                <a:cs typeface="Microsoft Sans Serif"/>
              </a:rPr>
              <a:t>m</a:t>
            </a:r>
            <a:r>
              <a:rPr sz="1600" spc="20" dirty="0">
                <a:latin typeface="Microsoft Sans Serif"/>
                <a:cs typeface="Microsoft Sans Serif"/>
              </a:rPr>
              <a:t> </a:t>
            </a:r>
            <a:r>
              <a:rPr sz="1600" spc="-55" dirty="0">
                <a:latin typeface="Microsoft Sans Serif"/>
                <a:cs typeface="Microsoft Sans Serif"/>
              </a:rPr>
              <a:t>te</a:t>
            </a:r>
            <a:r>
              <a:rPr sz="1600" spc="-110" dirty="0">
                <a:latin typeface="Microsoft Sans Serif"/>
                <a:cs typeface="Microsoft Sans Serif"/>
              </a:rPr>
              <a:t>mpe</a:t>
            </a:r>
            <a:r>
              <a:rPr sz="1600" spc="-70" dirty="0">
                <a:latin typeface="Microsoft Sans Serif"/>
                <a:cs typeface="Microsoft Sans Serif"/>
              </a:rPr>
              <a:t>r</a:t>
            </a:r>
            <a:r>
              <a:rPr sz="1600" spc="-15" dirty="0">
                <a:latin typeface="Microsoft Sans Serif"/>
                <a:cs typeface="Microsoft Sans Serif"/>
              </a:rPr>
              <a:t>a</a:t>
            </a:r>
            <a:r>
              <a:rPr sz="1600" spc="-75" dirty="0">
                <a:latin typeface="Microsoft Sans Serif"/>
                <a:cs typeface="Microsoft Sans Serif"/>
              </a:rPr>
              <a:t>tu</a:t>
            </a:r>
            <a:r>
              <a:rPr sz="1600" spc="-70" dirty="0">
                <a:latin typeface="Microsoft Sans Serif"/>
                <a:cs typeface="Microsoft Sans Serif"/>
              </a:rPr>
              <a:t>r</a:t>
            </a:r>
            <a:r>
              <a:rPr sz="1600" spc="-95" dirty="0">
                <a:latin typeface="Microsoft Sans Serif"/>
                <a:cs typeface="Microsoft Sans Serif"/>
              </a:rPr>
              <a:t>e</a:t>
            </a:r>
            <a:r>
              <a:rPr sz="1600" spc="-105" dirty="0">
                <a:latin typeface="Microsoft Sans Serif"/>
                <a:cs typeface="Microsoft Sans Serif"/>
              </a:rPr>
              <a:t>)</a:t>
            </a:r>
            <a:endParaRPr sz="1600">
              <a:latin typeface="Microsoft Sans Serif"/>
              <a:cs typeface="Microsoft Sans Serif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5762878" y="3592321"/>
            <a:ext cx="3013075" cy="2014855"/>
            <a:chOff x="5762878" y="3592321"/>
            <a:chExt cx="3013075" cy="2014855"/>
          </a:xfrm>
        </p:grpSpPr>
        <p:sp>
          <p:nvSpPr>
            <p:cNvPr id="17" name="object 17"/>
            <p:cNvSpPr/>
            <p:nvPr/>
          </p:nvSpPr>
          <p:spPr>
            <a:xfrm>
              <a:off x="5772403" y="3601846"/>
              <a:ext cx="2694940" cy="1711325"/>
            </a:xfrm>
            <a:custGeom>
              <a:avLst/>
              <a:gdLst/>
              <a:ahLst/>
              <a:cxnLst/>
              <a:rect l="l" t="t" r="r" b="b"/>
              <a:pathLst>
                <a:path w="2694940" h="1711325">
                  <a:moveTo>
                    <a:pt x="2523236" y="0"/>
                  </a:moveTo>
                  <a:lnTo>
                    <a:pt x="171069" y="0"/>
                  </a:lnTo>
                  <a:lnTo>
                    <a:pt x="125588" y="6110"/>
                  </a:lnTo>
                  <a:lnTo>
                    <a:pt x="84723" y="23353"/>
                  </a:lnTo>
                  <a:lnTo>
                    <a:pt x="50101" y="50101"/>
                  </a:lnTo>
                  <a:lnTo>
                    <a:pt x="23353" y="84723"/>
                  </a:lnTo>
                  <a:lnTo>
                    <a:pt x="6110" y="125588"/>
                  </a:lnTo>
                  <a:lnTo>
                    <a:pt x="0" y="171069"/>
                  </a:lnTo>
                  <a:lnTo>
                    <a:pt x="0" y="1539875"/>
                  </a:lnTo>
                  <a:lnTo>
                    <a:pt x="6110" y="1585355"/>
                  </a:lnTo>
                  <a:lnTo>
                    <a:pt x="23353" y="1626220"/>
                  </a:lnTo>
                  <a:lnTo>
                    <a:pt x="50101" y="1660842"/>
                  </a:lnTo>
                  <a:lnTo>
                    <a:pt x="84723" y="1687590"/>
                  </a:lnTo>
                  <a:lnTo>
                    <a:pt x="125588" y="1704833"/>
                  </a:lnTo>
                  <a:lnTo>
                    <a:pt x="171069" y="1710943"/>
                  </a:lnTo>
                  <a:lnTo>
                    <a:pt x="2523236" y="1710943"/>
                  </a:lnTo>
                  <a:lnTo>
                    <a:pt x="2568725" y="1704833"/>
                  </a:lnTo>
                  <a:lnTo>
                    <a:pt x="2609614" y="1687590"/>
                  </a:lnTo>
                  <a:lnTo>
                    <a:pt x="2644267" y="1660842"/>
                  </a:lnTo>
                  <a:lnTo>
                    <a:pt x="2671045" y="1626220"/>
                  </a:lnTo>
                  <a:lnTo>
                    <a:pt x="2688312" y="1585355"/>
                  </a:lnTo>
                  <a:lnTo>
                    <a:pt x="2694431" y="1539875"/>
                  </a:lnTo>
                  <a:lnTo>
                    <a:pt x="2694431" y="171069"/>
                  </a:lnTo>
                  <a:lnTo>
                    <a:pt x="2688312" y="125588"/>
                  </a:lnTo>
                  <a:lnTo>
                    <a:pt x="2671045" y="84723"/>
                  </a:lnTo>
                  <a:lnTo>
                    <a:pt x="2644267" y="50101"/>
                  </a:lnTo>
                  <a:lnTo>
                    <a:pt x="2609614" y="23353"/>
                  </a:lnTo>
                  <a:lnTo>
                    <a:pt x="2568725" y="6110"/>
                  </a:lnTo>
                  <a:lnTo>
                    <a:pt x="2523236" y="0"/>
                  </a:lnTo>
                  <a:close/>
                </a:path>
              </a:pathLst>
            </a:custGeom>
            <a:solidFill>
              <a:srgbClr val="93B6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772403" y="3601846"/>
              <a:ext cx="2694940" cy="1711325"/>
            </a:xfrm>
            <a:custGeom>
              <a:avLst/>
              <a:gdLst/>
              <a:ahLst/>
              <a:cxnLst/>
              <a:rect l="l" t="t" r="r" b="b"/>
              <a:pathLst>
                <a:path w="2694940" h="1711325">
                  <a:moveTo>
                    <a:pt x="0" y="171069"/>
                  </a:moveTo>
                  <a:lnTo>
                    <a:pt x="6110" y="125588"/>
                  </a:lnTo>
                  <a:lnTo>
                    <a:pt x="23353" y="84723"/>
                  </a:lnTo>
                  <a:lnTo>
                    <a:pt x="50101" y="50101"/>
                  </a:lnTo>
                  <a:lnTo>
                    <a:pt x="84723" y="23353"/>
                  </a:lnTo>
                  <a:lnTo>
                    <a:pt x="125588" y="6110"/>
                  </a:lnTo>
                  <a:lnTo>
                    <a:pt x="171069" y="0"/>
                  </a:lnTo>
                  <a:lnTo>
                    <a:pt x="2523236" y="0"/>
                  </a:lnTo>
                  <a:lnTo>
                    <a:pt x="2568725" y="6110"/>
                  </a:lnTo>
                  <a:lnTo>
                    <a:pt x="2609614" y="23353"/>
                  </a:lnTo>
                  <a:lnTo>
                    <a:pt x="2644267" y="50101"/>
                  </a:lnTo>
                  <a:lnTo>
                    <a:pt x="2671045" y="84723"/>
                  </a:lnTo>
                  <a:lnTo>
                    <a:pt x="2688312" y="125588"/>
                  </a:lnTo>
                  <a:lnTo>
                    <a:pt x="2694431" y="171069"/>
                  </a:lnTo>
                  <a:lnTo>
                    <a:pt x="2694431" y="1539875"/>
                  </a:lnTo>
                  <a:lnTo>
                    <a:pt x="2688312" y="1585355"/>
                  </a:lnTo>
                  <a:lnTo>
                    <a:pt x="2671045" y="1626220"/>
                  </a:lnTo>
                  <a:lnTo>
                    <a:pt x="2644267" y="1660842"/>
                  </a:lnTo>
                  <a:lnTo>
                    <a:pt x="2609614" y="1687590"/>
                  </a:lnTo>
                  <a:lnTo>
                    <a:pt x="2568725" y="1704833"/>
                  </a:lnTo>
                  <a:lnTo>
                    <a:pt x="2523236" y="1710943"/>
                  </a:lnTo>
                  <a:lnTo>
                    <a:pt x="171069" y="1710943"/>
                  </a:lnTo>
                  <a:lnTo>
                    <a:pt x="125588" y="1704833"/>
                  </a:lnTo>
                  <a:lnTo>
                    <a:pt x="84723" y="1687590"/>
                  </a:lnTo>
                  <a:lnTo>
                    <a:pt x="50101" y="1660842"/>
                  </a:lnTo>
                  <a:lnTo>
                    <a:pt x="23353" y="1626220"/>
                  </a:lnTo>
                  <a:lnTo>
                    <a:pt x="6110" y="1585355"/>
                  </a:lnTo>
                  <a:lnTo>
                    <a:pt x="0" y="1539875"/>
                  </a:lnTo>
                  <a:lnTo>
                    <a:pt x="0" y="171069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071742" y="3886199"/>
              <a:ext cx="2694940" cy="1711325"/>
            </a:xfrm>
            <a:custGeom>
              <a:avLst/>
              <a:gdLst/>
              <a:ahLst/>
              <a:cxnLst/>
              <a:rect l="l" t="t" r="r" b="b"/>
              <a:pathLst>
                <a:path w="2694940" h="1711325">
                  <a:moveTo>
                    <a:pt x="2523363" y="0"/>
                  </a:moveTo>
                  <a:lnTo>
                    <a:pt x="171069" y="0"/>
                  </a:lnTo>
                  <a:lnTo>
                    <a:pt x="125588" y="6110"/>
                  </a:lnTo>
                  <a:lnTo>
                    <a:pt x="84723" y="23353"/>
                  </a:lnTo>
                  <a:lnTo>
                    <a:pt x="50101" y="50101"/>
                  </a:lnTo>
                  <a:lnTo>
                    <a:pt x="23353" y="84723"/>
                  </a:lnTo>
                  <a:lnTo>
                    <a:pt x="6110" y="125588"/>
                  </a:lnTo>
                  <a:lnTo>
                    <a:pt x="0" y="171069"/>
                  </a:lnTo>
                  <a:lnTo>
                    <a:pt x="0" y="1539875"/>
                  </a:lnTo>
                  <a:lnTo>
                    <a:pt x="6110" y="1585356"/>
                  </a:lnTo>
                  <a:lnTo>
                    <a:pt x="23353" y="1626227"/>
                  </a:lnTo>
                  <a:lnTo>
                    <a:pt x="50101" y="1660855"/>
                  </a:lnTo>
                  <a:lnTo>
                    <a:pt x="84723" y="1687608"/>
                  </a:lnTo>
                  <a:lnTo>
                    <a:pt x="125588" y="1704857"/>
                  </a:lnTo>
                  <a:lnTo>
                    <a:pt x="171069" y="1710969"/>
                  </a:lnTo>
                  <a:lnTo>
                    <a:pt x="2523363" y="1710969"/>
                  </a:lnTo>
                  <a:lnTo>
                    <a:pt x="2568843" y="1704857"/>
                  </a:lnTo>
                  <a:lnTo>
                    <a:pt x="2609708" y="1687608"/>
                  </a:lnTo>
                  <a:lnTo>
                    <a:pt x="2644330" y="1660855"/>
                  </a:lnTo>
                  <a:lnTo>
                    <a:pt x="2671078" y="1626227"/>
                  </a:lnTo>
                  <a:lnTo>
                    <a:pt x="2688321" y="1585356"/>
                  </a:lnTo>
                  <a:lnTo>
                    <a:pt x="2694432" y="1539875"/>
                  </a:lnTo>
                  <a:lnTo>
                    <a:pt x="2694432" y="171069"/>
                  </a:lnTo>
                  <a:lnTo>
                    <a:pt x="2688321" y="125588"/>
                  </a:lnTo>
                  <a:lnTo>
                    <a:pt x="2671078" y="84723"/>
                  </a:lnTo>
                  <a:lnTo>
                    <a:pt x="2644330" y="50101"/>
                  </a:lnTo>
                  <a:lnTo>
                    <a:pt x="2609708" y="23353"/>
                  </a:lnTo>
                  <a:lnTo>
                    <a:pt x="2568843" y="6110"/>
                  </a:lnTo>
                  <a:lnTo>
                    <a:pt x="2523363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071742" y="3886199"/>
              <a:ext cx="2694940" cy="1711325"/>
            </a:xfrm>
            <a:custGeom>
              <a:avLst/>
              <a:gdLst/>
              <a:ahLst/>
              <a:cxnLst/>
              <a:rect l="l" t="t" r="r" b="b"/>
              <a:pathLst>
                <a:path w="2694940" h="1711325">
                  <a:moveTo>
                    <a:pt x="0" y="171069"/>
                  </a:moveTo>
                  <a:lnTo>
                    <a:pt x="6110" y="125588"/>
                  </a:lnTo>
                  <a:lnTo>
                    <a:pt x="23353" y="84723"/>
                  </a:lnTo>
                  <a:lnTo>
                    <a:pt x="50101" y="50101"/>
                  </a:lnTo>
                  <a:lnTo>
                    <a:pt x="84723" y="23353"/>
                  </a:lnTo>
                  <a:lnTo>
                    <a:pt x="125588" y="6110"/>
                  </a:lnTo>
                  <a:lnTo>
                    <a:pt x="171069" y="0"/>
                  </a:lnTo>
                  <a:lnTo>
                    <a:pt x="2523363" y="0"/>
                  </a:lnTo>
                  <a:lnTo>
                    <a:pt x="2568843" y="6110"/>
                  </a:lnTo>
                  <a:lnTo>
                    <a:pt x="2609708" y="23353"/>
                  </a:lnTo>
                  <a:lnTo>
                    <a:pt x="2644330" y="50101"/>
                  </a:lnTo>
                  <a:lnTo>
                    <a:pt x="2671078" y="84723"/>
                  </a:lnTo>
                  <a:lnTo>
                    <a:pt x="2688321" y="125588"/>
                  </a:lnTo>
                  <a:lnTo>
                    <a:pt x="2694432" y="171069"/>
                  </a:lnTo>
                  <a:lnTo>
                    <a:pt x="2694432" y="1539875"/>
                  </a:lnTo>
                  <a:lnTo>
                    <a:pt x="2688321" y="1585356"/>
                  </a:lnTo>
                  <a:lnTo>
                    <a:pt x="2671078" y="1626227"/>
                  </a:lnTo>
                  <a:lnTo>
                    <a:pt x="2644330" y="1660855"/>
                  </a:lnTo>
                  <a:lnTo>
                    <a:pt x="2609708" y="1687608"/>
                  </a:lnTo>
                  <a:lnTo>
                    <a:pt x="2568843" y="1704857"/>
                  </a:lnTo>
                  <a:lnTo>
                    <a:pt x="2523363" y="1710969"/>
                  </a:lnTo>
                  <a:lnTo>
                    <a:pt x="171069" y="1710969"/>
                  </a:lnTo>
                  <a:lnTo>
                    <a:pt x="125588" y="1704857"/>
                  </a:lnTo>
                  <a:lnTo>
                    <a:pt x="84723" y="1687608"/>
                  </a:lnTo>
                  <a:lnTo>
                    <a:pt x="50101" y="1660855"/>
                  </a:lnTo>
                  <a:lnTo>
                    <a:pt x="23353" y="1626227"/>
                  </a:lnTo>
                  <a:lnTo>
                    <a:pt x="6110" y="1585356"/>
                  </a:lnTo>
                  <a:lnTo>
                    <a:pt x="0" y="1539875"/>
                  </a:lnTo>
                  <a:lnTo>
                    <a:pt x="0" y="171069"/>
                  </a:lnTo>
                  <a:close/>
                </a:path>
              </a:pathLst>
            </a:custGeom>
            <a:ln w="19050">
              <a:solidFill>
                <a:srgbClr val="93B6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6230873" y="3972204"/>
            <a:ext cx="2376170" cy="1452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11505" marR="603250" indent="1905" algn="ctr">
              <a:lnSpc>
                <a:spcPct val="113100"/>
              </a:lnSpc>
              <a:spcBef>
                <a:spcPts val="100"/>
              </a:spcBef>
            </a:pPr>
            <a:r>
              <a:rPr sz="1600" spc="-120" dirty="0">
                <a:latin typeface="Microsoft Sans Serif"/>
                <a:cs typeface="Microsoft Sans Serif"/>
              </a:rPr>
              <a:t>Extrinsic </a:t>
            </a:r>
            <a:r>
              <a:rPr sz="1600" spc="-114" dirty="0">
                <a:latin typeface="Microsoft Sans Serif"/>
                <a:cs typeface="Microsoft Sans Serif"/>
              </a:rPr>
              <a:t> </a:t>
            </a:r>
            <a:r>
              <a:rPr sz="1600" spc="-270" dirty="0">
                <a:latin typeface="Microsoft Sans Serif"/>
                <a:cs typeface="Microsoft Sans Serif"/>
              </a:rPr>
              <a:t>S</a:t>
            </a:r>
            <a:r>
              <a:rPr sz="1600" spc="-95" dirty="0">
                <a:latin typeface="Microsoft Sans Serif"/>
                <a:cs typeface="Microsoft Sans Serif"/>
              </a:rPr>
              <a:t>e</a:t>
            </a:r>
            <a:r>
              <a:rPr sz="1600" spc="-145" dirty="0">
                <a:latin typeface="Microsoft Sans Serif"/>
                <a:cs typeface="Microsoft Sans Serif"/>
              </a:rPr>
              <a:t>mico</a:t>
            </a:r>
            <a:r>
              <a:rPr sz="1600" spc="-100" dirty="0">
                <a:latin typeface="Microsoft Sans Serif"/>
                <a:cs typeface="Microsoft Sans Serif"/>
              </a:rPr>
              <a:t>n</a:t>
            </a:r>
            <a:r>
              <a:rPr sz="1600" spc="-110" dirty="0">
                <a:latin typeface="Microsoft Sans Serif"/>
                <a:cs typeface="Microsoft Sans Serif"/>
              </a:rPr>
              <a:t>d</a:t>
            </a:r>
            <a:r>
              <a:rPr sz="1600" spc="-200" dirty="0">
                <a:latin typeface="Microsoft Sans Serif"/>
                <a:cs typeface="Microsoft Sans Serif"/>
              </a:rPr>
              <a:t>u</a:t>
            </a:r>
            <a:r>
              <a:rPr sz="1600" spc="-185" dirty="0">
                <a:latin typeface="Microsoft Sans Serif"/>
                <a:cs typeface="Microsoft Sans Serif"/>
              </a:rPr>
              <a:t>c</a:t>
            </a:r>
            <a:r>
              <a:rPr sz="1600" spc="-55" dirty="0">
                <a:latin typeface="Microsoft Sans Serif"/>
                <a:cs typeface="Microsoft Sans Serif"/>
              </a:rPr>
              <a:t>to</a:t>
            </a:r>
            <a:r>
              <a:rPr sz="1600" spc="-5" dirty="0">
                <a:latin typeface="Microsoft Sans Serif"/>
                <a:cs typeface="Microsoft Sans Serif"/>
              </a:rPr>
              <a:t>r</a:t>
            </a:r>
            <a:endParaRPr sz="1600">
              <a:latin typeface="Microsoft Sans Serif"/>
              <a:cs typeface="Microsoft Sans Serif"/>
            </a:endParaRPr>
          </a:p>
          <a:p>
            <a:pPr marL="12700" marR="5080" algn="ctr">
              <a:lnSpc>
                <a:spcPct val="81700"/>
              </a:lnSpc>
              <a:spcBef>
                <a:spcPts val="615"/>
              </a:spcBef>
            </a:pPr>
            <a:r>
              <a:rPr sz="1600" spc="-130" dirty="0">
                <a:latin typeface="Microsoft Sans Serif"/>
                <a:cs typeface="Microsoft Sans Serif"/>
              </a:rPr>
              <a:t>(In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a</a:t>
            </a:r>
            <a:r>
              <a:rPr sz="1600" spc="-195" dirty="0">
                <a:latin typeface="Microsoft Sans Serif"/>
                <a:cs typeface="Microsoft Sans Serif"/>
              </a:rPr>
              <a:t>n</a:t>
            </a:r>
            <a:r>
              <a:rPr sz="1600" spc="15" dirty="0">
                <a:latin typeface="Microsoft Sans Serif"/>
                <a:cs typeface="Microsoft Sans Serif"/>
              </a:rPr>
              <a:t> </a:t>
            </a:r>
            <a:r>
              <a:rPr sz="1600" spc="-140" dirty="0">
                <a:latin typeface="Microsoft Sans Serif"/>
                <a:cs typeface="Microsoft Sans Serif"/>
              </a:rPr>
              <a:t>e</a:t>
            </a:r>
            <a:r>
              <a:rPr sz="1600" spc="-5" dirty="0">
                <a:latin typeface="Microsoft Sans Serif"/>
                <a:cs typeface="Microsoft Sans Serif"/>
              </a:rPr>
              <a:t>x</a:t>
            </a:r>
            <a:r>
              <a:rPr sz="1600" spc="-15" dirty="0">
                <a:latin typeface="Microsoft Sans Serif"/>
                <a:cs typeface="Microsoft Sans Serif"/>
              </a:rPr>
              <a:t>tri</a:t>
            </a:r>
            <a:r>
              <a:rPr sz="1600" spc="-245" dirty="0">
                <a:latin typeface="Microsoft Sans Serif"/>
                <a:cs typeface="Microsoft Sans Serif"/>
              </a:rPr>
              <a:t>n</a:t>
            </a:r>
            <a:r>
              <a:rPr sz="1600" spc="-229" dirty="0">
                <a:latin typeface="Microsoft Sans Serif"/>
                <a:cs typeface="Microsoft Sans Serif"/>
              </a:rPr>
              <a:t>s</a:t>
            </a:r>
            <a:r>
              <a:rPr sz="1600" spc="-70" dirty="0">
                <a:latin typeface="Microsoft Sans Serif"/>
                <a:cs typeface="Microsoft Sans Serif"/>
              </a:rPr>
              <a:t>i</a:t>
            </a:r>
            <a:r>
              <a:rPr sz="1600" spc="-140" dirty="0">
                <a:latin typeface="Microsoft Sans Serif"/>
                <a:cs typeface="Microsoft Sans Serif"/>
              </a:rPr>
              <a:t>c</a:t>
            </a:r>
            <a:r>
              <a:rPr sz="1600" spc="35" dirty="0">
                <a:latin typeface="Microsoft Sans Serif"/>
                <a:cs typeface="Microsoft Sans Serif"/>
              </a:rPr>
              <a:t> </a:t>
            </a:r>
            <a:r>
              <a:rPr sz="1600" spc="-210" dirty="0">
                <a:latin typeface="Microsoft Sans Serif"/>
                <a:cs typeface="Microsoft Sans Serif"/>
              </a:rPr>
              <a:t>sem</a:t>
            </a:r>
            <a:r>
              <a:rPr sz="1600" spc="-100" dirty="0">
                <a:latin typeface="Microsoft Sans Serif"/>
                <a:cs typeface="Microsoft Sans Serif"/>
              </a:rPr>
              <a:t>icon</a:t>
            </a:r>
            <a:r>
              <a:rPr sz="1600" spc="-125" dirty="0">
                <a:latin typeface="Microsoft Sans Serif"/>
                <a:cs typeface="Microsoft Sans Serif"/>
              </a:rPr>
              <a:t>d</a:t>
            </a:r>
            <a:r>
              <a:rPr sz="1600" spc="-200" dirty="0">
                <a:latin typeface="Microsoft Sans Serif"/>
                <a:cs typeface="Microsoft Sans Serif"/>
              </a:rPr>
              <a:t>u</a:t>
            </a:r>
            <a:r>
              <a:rPr sz="1600" spc="-185" dirty="0">
                <a:latin typeface="Microsoft Sans Serif"/>
                <a:cs typeface="Microsoft Sans Serif"/>
              </a:rPr>
              <a:t>c</a:t>
            </a:r>
            <a:r>
              <a:rPr sz="1600" spc="-55" dirty="0">
                <a:latin typeface="Microsoft Sans Serif"/>
                <a:cs typeface="Microsoft Sans Serif"/>
              </a:rPr>
              <a:t>to</a:t>
            </a:r>
            <a:r>
              <a:rPr sz="1600" spc="-120" dirty="0">
                <a:latin typeface="Microsoft Sans Serif"/>
                <a:cs typeface="Microsoft Sans Serif"/>
              </a:rPr>
              <a:t>r</a:t>
            </a:r>
            <a:r>
              <a:rPr sz="1600" spc="-95" dirty="0">
                <a:latin typeface="Microsoft Sans Serif"/>
                <a:cs typeface="Microsoft Sans Serif"/>
              </a:rPr>
              <a:t>,  impurities</a:t>
            </a:r>
            <a:r>
              <a:rPr sz="1600" spc="-90" dirty="0">
                <a:latin typeface="Microsoft Sans Serif"/>
                <a:cs typeface="Microsoft Sans Serif"/>
              </a:rPr>
              <a:t> </a:t>
            </a:r>
            <a:r>
              <a:rPr sz="1600" spc="-40" dirty="0">
                <a:latin typeface="Microsoft Sans Serif"/>
                <a:cs typeface="Microsoft Sans Serif"/>
              </a:rPr>
              <a:t>are </a:t>
            </a:r>
            <a:r>
              <a:rPr sz="1600" spc="-30" dirty="0">
                <a:latin typeface="Microsoft Sans Serif"/>
                <a:cs typeface="Microsoft Sans Serif"/>
              </a:rPr>
              <a:t>added </a:t>
            </a:r>
            <a:r>
              <a:rPr sz="1600" spc="-55" dirty="0">
                <a:latin typeface="Microsoft Sans Serif"/>
                <a:cs typeface="Microsoft Sans Serif"/>
              </a:rPr>
              <a:t>to </a:t>
            </a:r>
            <a:r>
              <a:rPr sz="1600" spc="-50" dirty="0">
                <a:latin typeface="Microsoft Sans Serif"/>
                <a:cs typeface="Microsoft Sans Serif"/>
              </a:rPr>
              <a:t> </a:t>
            </a:r>
            <a:r>
              <a:rPr sz="1600" spc="-114" dirty="0">
                <a:latin typeface="Microsoft Sans Serif"/>
                <a:cs typeface="Microsoft Sans Serif"/>
              </a:rPr>
              <a:t>increase</a:t>
            </a:r>
            <a:r>
              <a:rPr sz="1600" spc="-110" dirty="0">
                <a:latin typeface="Microsoft Sans Serif"/>
                <a:cs typeface="Microsoft Sans Serif"/>
              </a:rPr>
              <a:t> </a:t>
            </a:r>
            <a:r>
              <a:rPr sz="1600" spc="-100" dirty="0">
                <a:latin typeface="Microsoft Sans Serif"/>
                <a:cs typeface="Microsoft Sans Serif"/>
              </a:rPr>
              <a:t>the </a:t>
            </a:r>
            <a:r>
              <a:rPr sz="1600" spc="-130" dirty="0">
                <a:latin typeface="Microsoft Sans Serif"/>
                <a:cs typeface="Microsoft Sans Serif"/>
              </a:rPr>
              <a:t>number</a:t>
            </a:r>
            <a:r>
              <a:rPr sz="1600" spc="-125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of </a:t>
            </a:r>
            <a:r>
              <a:rPr sz="1600" spc="-135" dirty="0">
                <a:latin typeface="Microsoft Sans Serif"/>
                <a:cs typeface="Microsoft Sans Serif"/>
              </a:rPr>
              <a:t>holes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sz="1600" spc="-95" dirty="0">
                <a:latin typeface="Microsoft Sans Serif"/>
                <a:cs typeface="Microsoft Sans Serif"/>
              </a:rPr>
              <a:t>o</a:t>
            </a:r>
            <a:r>
              <a:rPr sz="1600" spc="-5" dirty="0">
                <a:latin typeface="Microsoft Sans Serif"/>
                <a:cs typeface="Microsoft Sans Serif"/>
              </a:rPr>
              <a:t>r</a:t>
            </a:r>
            <a:r>
              <a:rPr sz="1600" spc="15" dirty="0">
                <a:latin typeface="Microsoft Sans Serif"/>
                <a:cs typeface="Microsoft Sans Serif"/>
              </a:rPr>
              <a:t> </a:t>
            </a:r>
            <a:r>
              <a:rPr sz="1600" spc="-100" dirty="0">
                <a:latin typeface="Microsoft Sans Serif"/>
                <a:cs typeface="Microsoft Sans Serif"/>
              </a:rPr>
              <a:t>the</a:t>
            </a:r>
            <a:r>
              <a:rPr sz="1600" spc="20" dirty="0">
                <a:latin typeface="Microsoft Sans Serif"/>
                <a:cs typeface="Microsoft Sans Serif"/>
              </a:rPr>
              <a:t> </a:t>
            </a:r>
            <a:r>
              <a:rPr sz="1600" spc="-195" dirty="0">
                <a:latin typeface="Microsoft Sans Serif"/>
                <a:cs typeface="Microsoft Sans Serif"/>
              </a:rPr>
              <a:t>n</a:t>
            </a:r>
            <a:r>
              <a:rPr sz="1600" spc="-204" dirty="0">
                <a:latin typeface="Microsoft Sans Serif"/>
                <a:cs typeface="Microsoft Sans Serif"/>
              </a:rPr>
              <a:t>u</a:t>
            </a:r>
            <a:r>
              <a:rPr sz="1600" spc="-95" dirty="0">
                <a:latin typeface="Microsoft Sans Serif"/>
                <a:cs typeface="Microsoft Sans Serif"/>
              </a:rPr>
              <a:t>mber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spc="-95" dirty="0">
                <a:latin typeface="Microsoft Sans Serif"/>
                <a:cs typeface="Microsoft Sans Serif"/>
              </a:rPr>
              <a:t>o</a:t>
            </a:r>
            <a:r>
              <a:rPr sz="1600" spc="85" dirty="0">
                <a:latin typeface="Microsoft Sans Serif"/>
                <a:cs typeface="Microsoft Sans Serif"/>
              </a:rPr>
              <a:t>f</a:t>
            </a:r>
            <a:r>
              <a:rPr sz="1600" spc="55" dirty="0">
                <a:latin typeface="Microsoft Sans Serif"/>
                <a:cs typeface="Microsoft Sans Serif"/>
              </a:rPr>
              <a:t> </a:t>
            </a:r>
            <a:r>
              <a:rPr sz="1600" spc="-90" dirty="0">
                <a:latin typeface="Microsoft Sans Serif"/>
                <a:cs typeface="Microsoft Sans Serif"/>
              </a:rPr>
              <a:t>e</a:t>
            </a:r>
            <a:r>
              <a:rPr sz="1600" spc="-70" dirty="0">
                <a:latin typeface="Microsoft Sans Serif"/>
                <a:cs typeface="Microsoft Sans Serif"/>
              </a:rPr>
              <a:t>lect</a:t>
            </a:r>
            <a:r>
              <a:rPr sz="1600" spc="-95" dirty="0">
                <a:latin typeface="Microsoft Sans Serif"/>
                <a:cs typeface="Microsoft Sans Serif"/>
              </a:rPr>
              <a:t>ro</a:t>
            </a:r>
            <a:r>
              <a:rPr sz="1600" spc="-245" dirty="0">
                <a:latin typeface="Microsoft Sans Serif"/>
                <a:cs typeface="Microsoft Sans Serif"/>
              </a:rPr>
              <a:t>n</a:t>
            </a:r>
            <a:r>
              <a:rPr sz="1600" spc="-229" dirty="0">
                <a:latin typeface="Microsoft Sans Serif"/>
                <a:cs typeface="Microsoft Sans Serif"/>
              </a:rPr>
              <a:t>s</a:t>
            </a:r>
            <a:r>
              <a:rPr sz="1600" spc="-105" dirty="0">
                <a:latin typeface="Microsoft Sans Serif"/>
                <a:cs typeface="Microsoft Sans Serif"/>
              </a:rPr>
              <a:t>)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5</a:t>
            </a:fld>
            <a:endParaRPr lang="en-IN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5"/>
          </p:nvPr>
        </p:nvSpPr>
        <p:spPr>
          <a:xfrm>
            <a:off x="2210435" y="6400800"/>
            <a:ext cx="4953000" cy="215444"/>
          </a:xfrm>
        </p:spPr>
        <p:txBody>
          <a:bodyPr/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Department of Electronics and Communication, URCW</a:t>
            </a:r>
            <a:endParaRPr lang="en-US" sz="1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153111"/>
            <a:ext cx="452818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65" dirty="0"/>
              <a:t>Const</a:t>
            </a:r>
            <a:r>
              <a:rPr spc="-165" dirty="0"/>
              <a:t>r</a:t>
            </a:r>
            <a:r>
              <a:rPr spc="-310" dirty="0"/>
              <a:t>uct</a:t>
            </a:r>
            <a:r>
              <a:rPr spc="-175" dirty="0"/>
              <a:t>i</a:t>
            </a:r>
            <a:r>
              <a:rPr spc="-385" dirty="0"/>
              <a:t>on</a:t>
            </a:r>
            <a:r>
              <a:rPr spc="10" dirty="0"/>
              <a:t> </a:t>
            </a:r>
            <a:r>
              <a:rPr spc="15" dirty="0"/>
              <a:t>cont…..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1894" y="990600"/>
            <a:ext cx="8150225" cy="56502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2740" marR="5080" indent="-320675" algn="just">
              <a:lnSpc>
                <a:spcPct val="150100"/>
              </a:lnSpc>
              <a:spcBef>
                <a:spcPts val="95"/>
              </a:spcBef>
              <a:buClr>
                <a:srgbClr val="DD8046"/>
              </a:buClr>
              <a:buSzPct val="60000"/>
              <a:buFont typeface="Wingdings"/>
              <a:buChar char=""/>
              <a:tabLst>
                <a:tab pos="333375" algn="l"/>
              </a:tabLst>
            </a:pP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semiconductor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diode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has</a:t>
            </a:r>
            <a:r>
              <a:rPr sz="2000" dirty="0">
                <a:latin typeface="Times New Roman"/>
                <a:cs typeface="Times New Roman"/>
              </a:rPr>
              <a:t> two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layers.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One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layer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is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made</a:t>
            </a:r>
            <a:r>
              <a:rPr sz="2000" dirty="0">
                <a:latin typeface="Times New Roman"/>
                <a:cs typeface="Times New Roman"/>
              </a:rPr>
              <a:t> of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P-type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semiconductor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layer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and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the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second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layer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is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made</a:t>
            </a:r>
            <a:r>
              <a:rPr sz="2000" dirty="0">
                <a:latin typeface="Times New Roman"/>
                <a:cs typeface="Times New Roman"/>
              </a:rPr>
              <a:t> of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an</a:t>
            </a:r>
            <a:r>
              <a:rPr sz="2000" spc="-5" dirty="0">
                <a:latin typeface="Times New Roman"/>
                <a:cs typeface="Times New Roman"/>
              </a:rPr>
              <a:t> N-type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semiconductor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layer.</a:t>
            </a:r>
            <a:endParaRPr sz="2000" dirty="0">
              <a:latin typeface="Times New Roman"/>
              <a:cs typeface="Times New Roman"/>
            </a:endParaRPr>
          </a:p>
          <a:p>
            <a:pPr marL="332740" marR="6350" indent="-320675" algn="just">
              <a:lnSpc>
                <a:spcPct val="150000"/>
              </a:lnSpc>
              <a:spcBef>
                <a:spcPts val="695"/>
              </a:spcBef>
              <a:buClr>
                <a:srgbClr val="DD8046"/>
              </a:buClr>
              <a:buSzPct val="60000"/>
              <a:buFont typeface="Wingdings"/>
              <a:buChar char=""/>
              <a:tabLst>
                <a:tab pos="333375" algn="l"/>
              </a:tabLst>
            </a:pPr>
            <a:r>
              <a:rPr sz="2000" spc="-5" dirty="0">
                <a:latin typeface="Times New Roman"/>
                <a:cs typeface="Times New Roman"/>
              </a:rPr>
              <a:t>If </a:t>
            </a:r>
            <a:r>
              <a:rPr sz="2000" dirty="0">
                <a:latin typeface="Times New Roman"/>
                <a:cs typeface="Times New Roman"/>
              </a:rPr>
              <a:t>we </a:t>
            </a:r>
            <a:r>
              <a:rPr sz="2000" spc="-5" dirty="0">
                <a:latin typeface="Times New Roman"/>
                <a:cs typeface="Times New Roman"/>
              </a:rPr>
              <a:t>add trivalent impurities in silicon or germanium,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greater number </a:t>
            </a:r>
            <a:r>
              <a:rPr sz="2000" spc="-1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 holes</a:t>
            </a:r>
            <a:r>
              <a:rPr sz="2000" spc="1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are</a:t>
            </a:r>
            <a:r>
              <a:rPr sz="2000" spc="1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present</a:t>
            </a:r>
            <a:r>
              <a:rPr sz="2000" spc="20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and</a:t>
            </a:r>
            <a:r>
              <a:rPr sz="2000" spc="2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it</a:t>
            </a:r>
            <a:r>
              <a:rPr sz="2000" spc="19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is</a:t>
            </a:r>
            <a:r>
              <a:rPr sz="2000" spc="2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1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positive</a:t>
            </a:r>
            <a:r>
              <a:rPr sz="2000" spc="2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charge.</a:t>
            </a:r>
            <a:r>
              <a:rPr sz="2000" spc="2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Hence,</a:t>
            </a:r>
            <a:r>
              <a:rPr sz="2000" spc="20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this</a:t>
            </a:r>
            <a:r>
              <a:rPr sz="2000" spc="19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layer</a:t>
            </a:r>
            <a:r>
              <a:rPr sz="2000" spc="2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is</a:t>
            </a:r>
            <a:r>
              <a:rPr sz="2000" spc="2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known</a:t>
            </a:r>
            <a:r>
              <a:rPr sz="2000" spc="1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as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P-type</a:t>
            </a:r>
            <a:r>
              <a:rPr sz="2000" spc="-20" dirty="0">
                <a:latin typeface="Times New Roman"/>
                <a:cs typeface="Times New Roman"/>
              </a:rPr>
              <a:t> layer.</a:t>
            </a:r>
            <a:endParaRPr sz="2000" dirty="0">
              <a:latin typeface="Times New Roman"/>
              <a:cs typeface="Times New Roman"/>
            </a:endParaRPr>
          </a:p>
          <a:p>
            <a:pPr marL="332740" marR="5715" indent="-320675" algn="just">
              <a:lnSpc>
                <a:spcPct val="150100"/>
              </a:lnSpc>
              <a:spcBef>
                <a:spcPts val="705"/>
              </a:spcBef>
              <a:buClr>
                <a:srgbClr val="DD8046"/>
              </a:buClr>
              <a:buSzPct val="60000"/>
              <a:buFont typeface="Wingdings"/>
              <a:buChar char=""/>
              <a:tabLst>
                <a:tab pos="333375" algn="l"/>
              </a:tabLst>
            </a:pPr>
            <a:r>
              <a:rPr sz="2000" spc="-5" dirty="0">
                <a:latin typeface="Times New Roman"/>
                <a:cs typeface="Times New Roman"/>
              </a:rPr>
              <a:t>If </a:t>
            </a:r>
            <a:r>
              <a:rPr sz="2000" dirty="0">
                <a:latin typeface="Times New Roman"/>
                <a:cs typeface="Times New Roman"/>
              </a:rPr>
              <a:t>we </a:t>
            </a:r>
            <a:r>
              <a:rPr sz="2000" spc="-5" dirty="0">
                <a:latin typeface="Times New Roman"/>
                <a:cs typeface="Times New Roman"/>
              </a:rPr>
              <a:t>add pentavalent impurities </a:t>
            </a:r>
            <a:r>
              <a:rPr sz="2000" spc="-10" dirty="0">
                <a:latin typeface="Times New Roman"/>
                <a:cs typeface="Times New Roman"/>
              </a:rPr>
              <a:t>in</a:t>
            </a:r>
            <a:r>
              <a:rPr sz="2000" spc="-5" dirty="0">
                <a:latin typeface="Times New Roman"/>
                <a:cs typeface="Times New Roman"/>
              </a:rPr>
              <a:t> silicon or germanium,</a:t>
            </a:r>
            <a:r>
              <a:rPr sz="2000" spc="4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greater number </a:t>
            </a:r>
            <a:r>
              <a:rPr sz="2000" dirty="0">
                <a:latin typeface="Times New Roman"/>
                <a:cs typeface="Times New Roman"/>
              </a:rPr>
              <a:t> of </a:t>
            </a:r>
            <a:r>
              <a:rPr sz="2000" spc="-5" dirty="0">
                <a:latin typeface="Times New Roman"/>
                <a:cs typeface="Times New Roman"/>
              </a:rPr>
              <a:t>electrons </a:t>
            </a:r>
            <a:r>
              <a:rPr sz="2000" spc="-10" dirty="0">
                <a:latin typeface="Times New Roman"/>
                <a:cs typeface="Times New Roman"/>
              </a:rPr>
              <a:t>are </a:t>
            </a:r>
            <a:r>
              <a:rPr sz="2000" spc="-5" dirty="0">
                <a:latin typeface="Times New Roman"/>
                <a:cs typeface="Times New Roman"/>
              </a:rPr>
              <a:t>present and it </a:t>
            </a:r>
            <a:r>
              <a:rPr sz="2000" spc="-10" dirty="0">
                <a:latin typeface="Times New Roman"/>
                <a:cs typeface="Times New Roman"/>
              </a:rPr>
              <a:t>is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negative </a:t>
            </a:r>
            <a:r>
              <a:rPr sz="2000" dirty="0">
                <a:latin typeface="Times New Roman"/>
                <a:cs typeface="Times New Roman"/>
              </a:rPr>
              <a:t>change. </a:t>
            </a:r>
            <a:r>
              <a:rPr sz="2000" spc="-5" dirty="0">
                <a:latin typeface="Times New Roman"/>
                <a:cs typeface="Times New Roman"/>
              </a:rPr>
              <a:t>Hence, this layer is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known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as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N-type</a:t>
            </a:r>
            <a:r>
              <a:rPr sz="2000" spc="-20" dirty="0">
                <a:latin typeface="Times New Roman"/>
                <a:cs typeface="Times New Roman"/>
              </a:rPr>
              <a:t> layer.</a:t>
            </a:r>
            <a:endParaRPr sz="2000" dirty="0">
              <a:latin typeface="Times New Roman"/>
              <a:cs typeface="Times New Roman"/>
            </a:endParaRPr>
          </a:p>
          <a:p>
            <a:pPr marL="332740" marR="5715" indent="-320675" algn="just">
              <a:lnSpc>
                <a:spcPct val="150100"/>
              </a:lnSpc>
              <a:spcBef>
                <a:spcPts val="750"/>
              </a:spcBef>
              <a:buClr>
                <a:srgbClr val="DD8046"/>
              </a:buClr>
              <a:buSzPct val="58333"/>
              <a:buFont typeface="Wingdings"/>
              <a:buChar char=""/>
              <a:tabLst>
                <a:tab pos="333375" algn="l"/>
              </a:tabLst>
            </a:pP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diode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is formed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by</a:t>
            </a:r>
            <a:r>
              <a:rPr sz="1800" spc="4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joining both </a:t>
            </a:r>
            <a:r>
              <a:rPr sz="1800" spc="-5" dirty="0">
                <a:latin typeface="Times New Roman"/>
                <a:cs typeface="Times New Roman"/>
              </a:rPr>
              <a:t>N-type and P-type</a:t>
            </a:r>
            <a:r>
              <a:rPr sz="1800" spc="4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semiconductors </a:t>
            </a:r>
            <a:r>
              <a:rPr sz="1800" spc="-15" dirty="0">
                <a:latin typeface="Times New Roman"/>
                <a:cs typeface="Times New Roman"/>
              </a:rPr>
              <a:t>together. 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This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device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is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combination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P-type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N-type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semiconductor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material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hence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it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is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also known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as</a:t>
            </a:r>
            <a:r>
              <a:rPr sz="1800" b="1" dirty="0">
                <a:latin typeface="Times New Roman"/>
                <a:cs typeface="Times New Roman"/>
              </a:rPr>
              <a:t> PN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Junction </a:t>
            </a:r>
            <a:r>
              <a:rPr sz="1800" b="1" dirty="0">
                <a:latin typeface="Times New Roman"/>
                <a:cs typeface="Times New Roman"/>
              </a:rPr>
              <a:t>Diode</a:t>
            </a:r>
            <a:r>
              <a:rPr sz="1800" dirty="0"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6</a:t>
            </a:fld>
            <a:endParaRPr lang="en-IN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5"/>
          </p:nvPr>
        </p:nvSpPr>
        <p:spPr>
          <a:xfrm>
            <a:off x="2590800" y="6547661"/>
            <a:ext cx="4953000" cy="215444"/>
          </a:xfrm>
        </p:spPr>
        <p:txBody>
          <a:bodyPr/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Department of Electronics and Communication, URCW</a:t>
            </a:r>
            <a:endParaRPr lang="en-US" sz="1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153111"/>
            <a:ext cx="16002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120" dirty="0"/>
              <a:t>Cont…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1695577"/>
            <a:ext cx="7997190" cy="26739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marR="5715" indent="-320675" algn="just">
              <a:lnSpc>
                <a:spcPct val="150100"/>
              </a:lnSpc>
              <a:spcBef>
                <a:spcPts val="100"/>
              </a:spcBef>
              <a:buClr>
                <a:srgbClr val="DD8046"/>
              </a:buClr>
              <a:buSzPct val="58333"/>
              <a:buFont typeface="Wingdings"/>
              <a:buChar char=""/>
              <a:tabLst>
                <a:tab pos="333375" algn="l"/>
              </a:tabLst>
            </a:pPr>
            <a:r>
              <a:rPr sz="1800" spc="-5" dirty="0">
                <a:latin typeface="Times New Roman"/>
                <a:cs typeface="Times New Roman"/>
              </a:rPr>
              <a:t>A </a:t>
            </a:r>
            <a:r>
              <a:rPr sz="1800" dirty="0">
                <a:latin typeface="Times New Roman"/>
                <a:cs typeface="Times New Roman"/>
              </a:rPr>
              <a:t>junction </a:t>
            </a:r>
            <a:r>
              <a:rPr sz="1800" spc="-5" dirty="0">
                <a:latin typeface="Times New Roman"/>
                <a:cs typeface="Times New Roman"/>
              </a:rPr>
              <a:t>is formed </a:t>
            </a:r>
            <a:r>
              <a:rPr sz="1800" dirty="0">
                <a:latin typeface="Times New Roman"/>
                <a:cs typeface="Times New Roman"/>
              </a:rPr>
              <a:t>between </a:t>
            </a:r>
            <a:r>
              <a:rPr sz="1800" spc="-5" dirty="0">
                <a:latin typeface="Times New Roman"/>
                <a:cs typeface="Times New Roman"/>
              </a:rPr>
              <a:t>the P-type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N-type layers. This junction is known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as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PN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junction.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DD8046"/>
              </a:buClr>
              <a:buFont typeface="Wingdings"/>
              <a:buChar char=""/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DD8046"/>
              </a:buClr>
              <a:buFont typeface="Wingdings"/>
              <a:buChar char=""/>
            </a:pPr>
            <a:endParaRPr sz="2000">
              <a:latin typeface="Times New Roman"/>
              <a:cs typeface="Times New Roman"/>
            </a:endParaRPr>
          </a:p>
          <a:p>
            <a:pPr marL="332740" marR="5080" indent="-320675" algn="just">
              <a:lnSpc>
                <a:spcPct val="150000"/>
              </a:lnSpc>
              <a:buClr>
                <a:srgbClr val="DD8046"/>
              </a:buClr>
              <a:buSzPct val="58333"/>
              <a:buFont typeface="Wingdings"/>
              <a:buChar char=""/>
              <a:tabLst>
                <a:tab pos="333375" algn="l"/>
              </a:tabLst>
            </a:pPr>
            <a:r>
              <a:rPr sz="1800" spc="-5" dirty="0">
                <a:latin typeface="Times New Roman"/>
                <a:cs typeface="Times New Roman"/>
              </a:rPr>
              <a:t>A </a:t>
            </a:r>
            <a:r>
              <a:rPr sz="1800" dirty="0">
                <a:latin typeface="Times New Roman"/>
                <a:cs typeface="Times New Roman"/>
              </a:rPr>
              <a:t>diode </a:t>
            </a:r>
            <a:r>
              <a:rPr sz="1800" spc="-5" dirty="0">
                <a:latin typeface="Times New Roman"/>
                <a:cs typeface="Times New Roman"/>
              </a:rPr>
              <a:t>has </a:t>
            </a:r>
            <a:r>
              <a:rPr sz="1800" spc="-10" dirty="0">
                <a:latin typeface="Times New Roman"/>
                <a:cs typeface="Times New Roman"/>
              </a:rPr>
              <a:t>two </a:t>
            </a:r>
            <a:r>
              <a:rPr sz="1800" dirty="0">
                <a:latin typeface="Times New Roman"/>
                <a:cs typeface="Times New Roman"/>
              </a:rPr>
              <a:t>terminals; </a:t>
            </a:r>
            <a:r>
              <a:rPr sz="1800" spc="-5" dirty="0">
                <a:latin typeface="Times New Roman"/>
                <a:cs typeface="Times New Roman"/>
              </a:rPr>
              <a:t>one </a:t>
            </a:r>
            <a:r>
              <a:rPr sz="1800" dirty="0">
                <a:latin typeface="Times New Roman"/>
                <a:cs typeface="Times New Roman"/>
              </a:rPr>
              <a:t>terminal </a:t>
            </a:r>
            <a:r>
              <a:rPr sz="1800" spc="-5" dirty="0">
                <a:latin typeface="Times New Roman"/>
                <a:cs typeface="Times New Roman"/>
              </a:rPr>
              <a:t>is taken </a:t>
            </a:r>
            <a:r>
              <a:rPr sz="1800" dirty="0">
                <a:latin typeface="Times New Roman"/>
                <a:cs typeface="Times New Roman"/>
              </a:rPr>
              <a:t>from the </a:t>
            </a:r>
            <a:r>
              <a:rPr sz="1800" spc="-5" dirty="0">
                <a:latin typeface="Times New Roman"/>
                <a:cs typeface="Times New Roman"/>
              </a:rPr>
              <a:t>P-type </a:t>
            </a:r>
            <a:r>
              <a:rPr sz="1800" dirty="0">
                <a:latin typeface="Times New Roman"/>
                <a:cs typeface="Times New Roman"/>
              </a:rPr>
              <a:t>layer and </a:t>
            </a:r>
            <a:r>
              <a:rPr sz="1800" spc="-5" dirty="0">
                <a:latin typeface="Times New Roman"/>
                <a:cs typeface="Times New Roman"/>
              </a:rPr>
              <a:t>it </a:t>
            </a:r>
            <a:r>
              <a:rPr sz="1800" spc="-15" dirty="0">
                <a:latin typeface="Times New Roman"/>
                <a:cs typeface="Times New Roman"/>
              </a:rPr>
              <a:t>is 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known as Anode. </a:t>
            </a:r>
            <a:r>
              <a:rPr sz="1800" dirty="0">
                <a:latin typeface="Times New Roman"/>
                <a:cs typeface="Times New Roman"/>
              </a:rPr>
              <a:t>The second </a:t>
            </a:r>
            <a:r>
              <a:rPr sz="1800" spc="-5" dirty="0">
                <a:latin typeface="Times New Roman"/>
                <a:cs typeface="Times New Roman"/>
              </a:rPr>
              <a:t>terminal is taken from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N-type </a:t>
            </a:r>
            <a:r>
              <a:rPr sz="1800" dirty="0">
                <a:latin typeface="Times New Roman"/>
                <a:cs typeface="Times New Roman"/>
              </a:rPr>
              <a:t>material and </a:t>
            </a:r>
            <a:r>
              <a:rPr sz="1800" spc="-5" dirty="0">
                <a:latin typeface="Times New Roman"/>
                <a:cs typeface="Times New Roman"/>
              </a:rPr>
              <a:t>it </a:t>
            </a:r>
            <a:r>
              <a:rPr sz="1800" spc="-15" dirty="0">
                <a:latin typeface="Times New Roman"/>
                <a:cs typeface="Times New Roman"/>
              </a:rPr>
              <a:t>is 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known as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Cathode.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49758" y="4961455"/>
            <a:ext cx="4202715" cy="46623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7</a:t>
            </a:fld>
            <a:endParaRPr lang="en-IN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5"/>
          </p:nvPr>
        </p:nvSpPr>
        <p:spPr>
          <a:xfrm>
            <a:off x="2210435" y="6400800"/>
            <a:ext cx="4953000" cy="215444"/>
          </a:xfrm>
        </p:spPr>
        <p:txBody>
          <a:bodyPr/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Department of Electronics and Communication, URCW</a:t>
            </a:r>
            <a:endParaRPr lang="en-US" sz="1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8636"/>
            <a:ext cx="409956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844" dirty="0">
                <a:latin typeface="Arial"/>
                <a:cs typeface="Arial"/>
              </a:rPr>
              <a:t>W</a:t>
            </a:r>
            <a:r>
              <a:rPr b="1" spc="-420" dirty="0">
                <a:latin typeface="Arial"/>
                <a:cs typeface="Arial"/>
              </a:rPr>
              <a:t>o</a:t>
            </a:r>
            <a:r>
              <a:rPr b="1" spc="-225" dirty="0">
                <a:latin typeface="Arial"/>
                <a:cs typeface="Arial"/>
              </a:rPr>
              <a:t>r</a:t>
            </a:r>
            <a:r>
              <a:rPr b="1" spc="-285" dirty="0">
                <a:latin typeface="Arial"/>
                <a:cs typeface="Arial"/>
              </a:rPr>
              <a:t>king</a:t>
            </a:r>
            <a:r>
              <a:rPr b="1" spc="-75" dirty="0">
                <a:latin typeface="Arial"/>
                <a:cs typeface="Arial"/>
              </a:rPr>
              <a:t> </a:t>
            </a:r>
            <a:r>
              <a:rPr b="1" spc="-220" dirty="0">
                <a:latin typeface="Arial"/>
                <a:cs typeface="Arial"/>
              </a:rPr>
              <a:t>of</a:t>
            </a:r>
            <a:r>
              <a:rPr b="1" spc="260" dirty="0">
                <a:latin typeface="Arial"/>
                <a:cs typeface="Arial"/>
              </a:rPr>
              <a:t> </a:t>
            </a:r>
            <a:r>
              <a:rPr b="1" spc="-300" dirty="0">
                <a:latin typeface="Arial"/>
                <a:cs typeface="Arial"/>
              </a:rPr>
              <a:t>Diode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1692" y="1577192"/>
            <a:ext cx="7996555" cy="3585210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1180"/>
              </a:spcBef>
              <a:buClr>
                <a:srgbClr val="DD8046"/>
              </a:buClr>
              <a:buSzPct val="58333"/>
              <a:buFont typeface="Wingdings"/>
              <a:buChar char=""/>
              <a:tabLst>
                <a:tab pos="332105" algn="l"/>
                <a:tab pos="332740" algn="l"/>
              </a:tabLst>
            </a:pP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4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  </a:t>
            </a:r>
            <a:r>
              <a:rPr sz="1800" spc="-5" dirty="0">
                <a:latin typeface="Times New Roman"/>
                <a:cs typeface="Times New Roman"/>
              </a:rPr>
              <a:t>N-type</a:t>
            </a:r>
            <a:r>
              <a:rPr sz="1800" spc="4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region,</a:t>
            </a:r>
            <a:r>
              <a:rPr sz="1800" spc="4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electrons</a:t>
            </a:r>
            <a:r>
              <a:rPr sz="1800" spc="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are  </a:t>
            </a:r>
            <a:r>
              <a:rPr sz="1800" spc="-5" dirty="0">
                <a:latin typeface="Times New Roman"/>
                <a:cs typeface="Times New Roman"/>
              </a:rPr>
              <a:t>the</a:t>
            </a:r>
            <a:r>
              <a:rPr sz="1800" spc="4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majority</a:t>
            </a:r>
            <a:r>
              <a:rPr sz="1800" spc="459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charge</a:t>
            </a:r>
            <a:r>
              <a:rPr sz="1800" spc="4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carriers</a:t>
            </a:r>
            <a:r>
              <a:rPr sz="1800" spc="4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4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holes</a:t>
            </a:r>
            <a:r>
              <a:rPr sz="1800" spc="4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are</a:t>
            </a:r>
            <a:endParaRPr sz="1800">
              <a:latin typeface="Times New Roman"/>
              <a:cs typeface="Times New Roman"/>
            </a:endParaRPr>
          </a:p>
          <a:p>
            <a:pPr marL="332740">
              <a:lnSpc>
                <a:spcPct val="100000"/>
              </a:lnSpc>
              <a:spcBef>
                <a:spcPts val="1080"/>
              </a:spcBef>
            </a:pPr>
            <a:r>
              <a:rPr sz="1800" spc="-5" dirty="0">
                <a:latin typeface="Times New Roman"/>
                <a:cs typeface="Times New Roman"/>
              </a:rPr>
              <a:t>minority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charge </a:t>
            </a:r>
            <a:r>
              <a:rPr sz="1800" dirty="0">
                <a:latin typeface="Times New Roman"/>
                <a:cs typeface="Times New Roman"/>
              </a:rPr>
              <a:t>carriers.</a:t>
            </a:r>
            <a:endParaRPr sz="1800">
              <a:latin typeface="Times New Roman"/>
              <a:cs typeface="Times New Roman"/>
            </a:endParaRPr>
          </a:p>
          <a:p>
            <a:pPr marL="332740" marR="5080" indent="-320040">
              <a:lnSpc>
                <a:spcPct val="150000"/>
              </a:lnSpc>
              <a:spcBef>
                <a:spcPts val="695"/>
              </a:spcBef>
              <a:buClr>
                <a:srgbClr val="DD8046"/>
              </a:buClr>
              <a:buSzPct val="58333"/>
              <a:buFont typeface="Wingdings"/>
              <a:buChar char=""/>
              <a:tabLst>
                <a:tab pos="332105" algn="l"/>
                <a:tab pos="332740" algn="l"/>
              </a:tabLst>
            </a:pP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2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2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P-type</a:t>
            </a:r>
            <a:r>
              <a:rPr sz="1800" spc="2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region,</a:t>
            </a:r>
            <a:r>
              <a:rPr sz="1800" spc="2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the</a:t>
            </a:r>
            <a:r>
              <a:rPr sz="1800" spc="2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holes</a:t>
            </a:r>
            <a:r>
              <a:rPr sz="1800" spc="2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are</a:t>
            </a:r>
            <a:r>
              <a:rPr sz="1800" spc="2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majority</a:t>
            </a:r>
            <a:r>
              <a:rPr sz="1800" spc="28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charge</a:t>
            </a:r>
            <a:r>
              <a:rPr sz="1800" spc="2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carrier</a:t>
            </a:r>
            <a:r>
              <a:rPr sz="1800" spc="2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2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the</a:t>
            </a:r>
            <a:r>
              <a:rPr sz="1800" spc="2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electrons</a:t>
            </a:r>
            <a:r>
              <a:rPr sz="1800" spc="2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are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negative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charge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carriers.</a:t>
            </a:r>
            <a:endParaRPr sz="1800">
              <a:latin typeface="Times New Roman"/>
              <a:cs typeface="Times New Roman"/>
            </a:endParaRPr>
          </a:p>
          <a:p>
            <a:pPr marL="332740" marR="5715" indent="-320040">
              <a:lnSpc>
                <a:spcPct val="150000"/>
              </a:lnSpc>
              <a:spcBef>
                <a:spcPts val="700"/>
              </a:spcBef>
              <a:buClr>
                <a:srgbClr val="DD8046"/>
              </a:buClr>
              <a:buSzPct val="58333"/>
              <a:buFont typeface="Wingdings"/>
              <a:buChar char=""/>
              <a:tabLst>
                <a:tab pos="332105" algn="l"/>
                <a:tab pos="332740" algn="l"/>
                <a:tab pos="1225550" algn="l"/>
                <a:tab pos="1545590" algn="l"/>
                <a:tab pos="1954530" algn="l"/>
                <a:tab pos="3327400" algn="l"/>
                <a:tab pos="4438650" algn="l"/>
                <a:tab pos="5342890" algn="l"/>
                <a:tab pos="6077585" algn="l"/>
                <a:tab pos="6892925" algn="l"/>
                <a:tab pos="7653655" algn="l"/>
              </a:tabLst>
            </a:pPr>
            <a:r>
              <a:rPr sz="1800" dirty="0">
                <a:latin typeface="Times New Roman"/>
                <a:cs typeface="Times New Roman"/>
              </a:rPr>
              <a:t>Be</a:t>
            </a:r>
            <a:r>
              <a:rPr sz="1800" spc="5" dirty="0">
                <a:latin typeface="Times New Roman"/>
                <a:cs typeface="Times New Roman"/>
              </a:rPr>
              <a:t>c</a:t>
            </a:r>
            <a:r>
              <a:rPr sz="1800" dirty="0">
                <a:latin typeface="Times New Roman"/>
                <a:cs typeface="Times New Roman"/>
              </a:rPr>
              <a:t>ause	of	t</a:t>
            </a:r>
            <a:r>
              <a:rPr sz="1800" spc="-10" dirty="0">
                <a:latin typeface="Times New Roman"/>
                <a:cs typeface="Times New Roman"/>
              </a:rPr>
              <a:t>h</a:t>
            </a:r>
            <a:r>
              <a:rPr sz="1800" dirty="0">
                <a:latin typeface="Times New Roman"/>
                <a:cs typeface="Times New Roman"/>
              </a:rPr>
              <a:t>e	co</a:t>
            </a:r>
            <a:r>
              <a:rPr sz="1800" spc="-10" dirty="0">
                <a:latin typeface="Times New Roman"/>
                <a:cs typeface="Times New Roman"/>
              </a:rPr>
              <a:t>n</a:t>
            </a:r>
            <a:r>
              <a:rPr sz="1800" dirty="0">
                <a:latin typeface="Times New Roman"/>
                <a:cs typeface="Times New Roman"/>
              </a:rPr>
              <a:t>c</a:t>
            </a:r>
            <a:r>
              <a:rPr sz="1800" spc="5" dirty="0">
                <a:latin typeface="Times New Roman"/>
                <a:cs typeface="Times New Roman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nt</a:t>
            </a:r>
            <a:r>
              <a:rPr sz="1800" spc="-10" dirty="0">
                <a:latin typeface="Times New Roman"/>
                <a:cs typeface="Times New Roman"/>
              </a:rPr>
              <a:t>r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5" dirty="0">
                <a:latin typeface="Times New Roman"/>
                <a:cs typeface="Times New Roman"/>
              </a:rPr>
              <a:t>t</a:t>
            </a:r>
            <a:r>
              <a:rPr sz="1800" dirty="0">
                <a:latin typeface="Times New Roman"/>
                <a:cs typeface="Times New Roman"/>
              </a:rPr>
              <a:t>ion	di</a:t>
            </a:r>
            <a:r>
              <a:rPr sz="1800" spc="-35" dirty="0">
                <a:latin typeface="Times New Roman"/>
                <a:cs typeface="Times New Roman"/>
              </a:rPr>
              <a:t>f</a:t>
            </a:r>
            <a:r>
              <a:rPr sz="1800" dirty="0">
                <a:latin typeface="Times New Roman"/>
                <a:cs typeface="Times New Roman"/>
              </a:rPr>
              <a:t>ference,	</a:t>
            </a:r>
            <a:r>
              <a:rPr sz="1800" spc="-10" dirty="0">
                <a:latin typeface="Times New Roman"/>
                <a:cs typeface="Times New Roman"/>
              </a:rPr>
              <a:t>m</a:t>
            </a:r>
            <a:r>
              <a:rPr sz="1800" dirty="0">
                <a:latin typeface="Times New Roman"/>
                <a:cs typeface="Times New Roman"/>
              </a:rPr>
              <a:t>ajori</a:t>
            </a:r>
            <a:r>
              <a:rPr sz="1800" spc="-10" dirty="0">
                <a:latin typeface="Times New Roman"/>
                <a:cs typeface="Times New Roman"/>
              </a:rPr>
              <a:t>t</a:t>
            </a:r>
            <a:r>
              <a:rPr sz="1800" dirty="0">
                <a:latin typeface="Times New Roman"/>
                <a:cs typeface="Times New Roman"/>
              </a:rPr>
              <a:t>y	ch</a:t>
            </a:r>
            <a:r>
              <a:rPr sz="1800" spc="5" dirty="0">
                <a:latin typeface="Times New Roman"/>
                <a:cs typeface="Times New Roman"/>
              </a:rPr>
              <a:t>a</a:t>
            </a:r>
            <a:r>
              <a:rPr sz="1800" spc="-40" dirty="0">
                <a:latin typeface="Times New Roman"/>
                <a:cs typeface="Times New Roman"/>
              </a:rPr>
              <a:t>r</a:t>
            </a:r>
            <a:r>
              <a:rPr sz="1800" dirty="0">
                <a:latin typeface="Times New Roman"/>
                <a:cs typeface="Times New Roman"/>
              </a:rPr>
              <a:t>ge	carri</a:t>
            </a:r>
            <a:r>
              <a:rPr sz="1800" spc="5" dirty="0">
                <a:latin typeface="Times New Roman"/>
                <a:cs typeface="Times New Roman"/>
              </a:rPr>
              <a:t>e</a:t>
            </a:r>
            <a:r>
              <a:rPr sz="1800" spc="-5" dirty="0">
                <a:latin typeface="Times New Roman"/>
                <a:cs typeface="Times New Roman"/>
              </a:rPr>
              <a:t>rs</a:t>
            </a:r>
            <a:r>
              <a:rPr sz="1800" dirty="0">
                <a:latin typeface="Times New Roman"/>
                <a:cs typeface="Times New Roman"/>
              </a:rPr>
              <a:t>	di</a:t>
            </a:r>
            <a:r>
              <a:rPr sz="1800" spc="-35" dirty="0">
                <a:latin typeface="Times New Roman"/>
                <a:cs typeface="Times New Roman"/>
              </a:rPr>
              <a:t>f</a:t>
            </a:r>
            <a:r>
              <a:rPr sz="1800" spc="-5" dirty="0">
                <a:latin typeface="Times New Roman"/>
                <a:cs typeface="Times New Roman"/>
              </a:rPr>
              <a:t>fuse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10" dirty="0">
                <a:latin typeface="Times New Roman"/>
                <a:cs typeface="Times New Roman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nd  recombine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with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opposite </a:t>
            </a:r>
            <a:r>
              <a:rPr sz="1800" spc="-5" dirty="0">
                <a:latin typeface="Times New Roman"/>
                <a:cs typeface="Times New Roman"/>
              </a:rPr>
              <a:t>charge.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makes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positive or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negative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ion.</a:t>
            </a:r>
            <a:endParaRPr sz="1800">
              <a:latin typeface="Times New Roman"/>
              <a:cs typeface="Times New Roman"/>
            </a:endParaRPr>
          </a:p>
          <a:p>
            <a:pPr marL="332740" marR="5080" indent="-320040">
              <a:lnSpc>
                <a:spcPct val="150100"/>
              </a:lnSpc>
              <a:spcBef>
                <a:spcPts val="705"/>
              </a:spcBef>
              <a:buClr>
                <a:srgbClr val="DD8046"/>
              </a:buClr>
              <a:buSzPct val="58333"/>
              <a:buFont typeface="Wingdings"/>
              <a:buChar char=""/>
              <a:tabLst>
                <a:tab pos="332105" algn="l"/>
                <a:tab pos="332740" algn="l"/>
              </a:tabLst>
            </a:pPr>
            <a:r>
              <a:rPr sz="1800" dirty="0">
                <a:latin typeface="Times New Roman"/>
                <a:cs typeface="Times New Roman"/>
              </a:rPr>
              <a:t>These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ions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are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collected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at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junction.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this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region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is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known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as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depletion </a:t>
            </a:r>
            <a:r>
              <a:rPr sz="1800" spc="-43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region.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8</a:t>
            </a:fld>
            <a:endParaRPr lang="en-IN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5"/>
          </p:nvPr>
        </p:nvSpPr>
        <p:spPr>
          <a:xfrm>
            <a:off x="2210435" y="6400800"/>
            <a:ext cx="4953000" cy="215444"/>
          </a:xfrm>
        </p:spPr>
        <p:txBody>
          <a:bodyPr/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Department of Electronics and Communication, URCW</a:t>
            </a:r>
            <a:endParaRPr lang="en-US" sz="1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28800" y="1484375"/>
            <a:ext cx="4724400" cy="217322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40329" y="343865"/>
            <a:ext cx="40982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844" dirty="0">
                <a:latin typeface="Arial"/>
                <a:cs typeface="Arial"/>
              </a:rPr>
              <a:t>W</a:t>
            </a:r>
            <a:r>
              <a:rPr b="1" spc="-420" dirty="0">
                <a:latin typeface="Arial"/>
                <a:cs typeface="Arial"/>
              </a:rPr>
              <a:t>o</a:t>
            </a:r>
            <a:r>
              <a:rPr b="1" spc="-225" dirty="0">
                <a:latin typeface="Arial"/>
                <a:cs typeface="Arial"/>
              </a:rPr>
              <a:t>r</a:t>
            </a:r>
            <a:r>
              <a:rPr b="1" spc="-285" dirty="0">
                <a:latin typeface="Arial"/>
                <a:cs typeface="Arial"/>
              </a:rPr>
              <a:t>king</a:t>
            </a:r>
            <a:r>
              <a:rPr b="1" spc="-80" dirty="0">
                <a:latin typeface="Arial"/>
                <a:cs typeface="Arial"/>
              </a:rPr>
              <a:t> </a:t>
            </a:r>
            <a:r>
              <a:rPr b="1" spc="-220" dirty="0">
                <a:latin typeface="Arial"/>
                <a:cs typeface="Arial"/>
              </a:rPr>
              <a:t>of</a:t>
            </a:r>
            <a:r>
              <a:rPr b="1" spc="254" dirty="0">
                <a:latin typeface="Arial"/>
                <a:cs typeface="Arial"/>
              </a:rPr>
              <a:t> </a:t>
            </a:r>
            <a:r>
              <a:rPr b="1" spc="-335" dirty="0">
                <a:latin typeface="Arial"/>
                <a:cs typeface="Arial"/>
              </a:rPr>
              <a:t>D</a:t>
            </a:r>
            <a:r>
              <a:rPr b="1" spc="-150" dirty="0">
                <a:latin typeface="Arial"/>
                <a:cs typeface="Arial"/>
              </a:rPr>
              <a:t>i</a:t>
            </a:r>
            <a:r>
              <a:rPr b="1" spc="-345" dirty="0">
                <a:latin typeface="Arial"/>
                <a:cs typeface="Arial"/>
              </a:rPr>
              <a:t>ode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3540" y="3787521"/>
            <a:ext cx="8227059" cy="2494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 algn="just">
              <a:lnSpc>
                <a:spcPct val="150000"/>
              </a:lnSpc>
              <a:spcBef>
                <a:spcPts val="100"/>
              </a:spcBef>
              <a:buFont typeface="Wingdings"/>
              <a:buChar char=""/>
              <a:tabLst>
                <a:tab pos="299720" algn="l"/>
              </a:tabLst>
            </a:pPr>
            <a:r>
              <a:rPr sz="1800" spc="-5" dirty="0">
                <a:latin typeface="Times New Roman"/>
                <a:cs typeface="Times New Roman"/>
              </a:rPr>
              <a:t>When </a:t>
            </a:r>
            <a:r>
              <a:rPr sz="1800" dirty="0">
                <a:latin typeface="Times New Roman"/>
                <a:cs typeface="Times New Roman"/>
              </a:rPr>
              <a:t>anode </a:t>
            </a:r>
            <a:r>
              <a:rPr sz="1800" spc="-5" dirty="0">
                <a:latin typeface="Times New Roman"/>
                <a:cs typeface="Times New Roman"/>
              </a:rPr>
              <a:t>terminal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diode </a:t>
            </a:r>
            <a:r>
              <a:rPr sz="1800" spc="-10" dirty="0">
                <a:latin typeface="Times New Roman"/>
                <a:cs typeface="Times New Roman"/>
              </a:rPr>
              <a:t>is </a:t>
            </a:r>
            <a:r>
              <a:rPr sz="1800" dirty="0">
                <a:latin typeface="Times New Roman"/>
                <a:cs typeface="Times New Roman"/>
              </a:rPr>
              <a:t>connected </a:t>
            </a:r>
            <a:r>
              <a:rPr sz="1800" spc="-10" dirty="0">
                <a:latin typeface="Times New Roman"/>
                <a:cs typeface="Times New Roman"/>
              </a:rPr>
              <a:t>with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negative terminal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cathode is </a:t>
            </a:r>
            <a:r>
              <a:rPr sz="1800" dirty="0">
                <a:latin typeface="Times New Roman"/>
                <a:cs typeface="Times New Roman"/>
              </a:rPr>
              <a:t> connected with </a:t>
            </a:r>
            <a:r>
              <a:rPr sz="1800" spc="-5" dirty="0">
                <a:latin typeface="Times New Roman"/>
                <a:cs typeface="Times New Roman"/>
              </a:rPr>
              <a:t>the negative terminal </a:t>
            </a:r>
            <a:r>
              <a:rPr sz="1800" dirty="0">
                <a:latin typeface="Times New Roman"/>
                <a:cs typeface="Times New Roman"/>
              </a:rPr>
              <a:t>of a </a:t>
            </a:r>
            <a:r>
              <a:rPr sz="1800" spc="-20" dirty="0">
                <a:latin typeface="Times New Roman"/>
                <a:cs typeface="Times New Roman"/>
              </a:rPr>
              <a:t>battery, </a:t>
            </a:r>
            <a:r>
              <a:rPr sz="1800" spc="-5" dirty="0">
                <a:latin typeface="Times New Roman"/>
                <a:cs typeface="Times New Roman"/>
              </a:rPr>
              <a:t>the diode is said </a:t>
            </a:r>
            <a:r>
              <a:rPr sz="1800" dirty="0">
                <a:latin typeface="Times New Roman"/>
                <a:cs typeface="Times New Roman"/>
              </a:rPr>
              <a:t>to be </a:t>
            </a:r>
            <a:r>
              <a:rPr sz="1800" spc="-5" dirty="0">
                <a:latin typeface="Times New Roman"/>
                <a:cs typeface="Times New Roman"/>
              </a:rPr>
              <a:t>connected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reverse</a:t>
            </a:r>
            <a:r>
              <a:rPr sz="1800" spc="-5" dirty="0">
                <a:latin typeface="Times New Roman"/>
                <a:cs typeface="Times New Roman"/>
              </a:rPr>
              <a:t> bias.</a:t>
            </a:r>
            <a:endParaRPr sz="1800">
              <a:latin typeface="Times New Roman"/>
              <a:cs typeface="Times New Roman"/>
            </a:endParaRPr>
          </a:p>
          <a:p>
            <a:pPr marL="299085" marR="5715" indent="-287020" algn="just">
              <a:lnSpc>
                <a:spcPct val="15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spc="-15" dirty="0">
                <a:latin typeface="Times New Roman"/>
                <a:cs typeface="Times New Roman"/>
              </a:rPr>
              <a:t>Similarly, </a:t>
            </a:r>
            <a:r>
              <a:rPr sz="1800" dirty="0">
                <a:latin typeface="Times New Roman"/>
                <a:cs typeface="Times New Roman"/>
              </a:rPr>
              <a:t>when anode </a:t>
            </a:r>
            <a:r>
              <a:rPr sz="1800" spc="-5" dirty="0">
                <a:latin typeface="Times New Roman"/>
                <a:cs typeface="Times New Roman"/>
              </a:rPr>
              <a:t>terminal </a:t>
            </a:r>
            <a:r>
              <a:rPr sz="1800" spc="-10" dirty="0">
                <a:latin typeface="Times New Roman"/>
                <a:cs typeface="Times New Roman"/>
              </a:rPr>
              <a:t>is </a:t>
            </a:r>
            <a:r>
              <a:rPr sz="1800" dirty="0">
                <a:latin typeface="Times New Roman"/>
                <a:cs typeface="Times New Roman"/>
              </a:rPr>
              <a:t>connected </a:t>
            </a:r>
            <a:r>
              <a:rPr sz="1800" spc="-5" dirty="0">
                <a:latin typeface="Times New Roman"/>
                <a:cs typeface="Times New Roman"/>
              </a:rPr>
              <a:t>with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positive terminal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cathode </a:t>
            </a:r>
            <a:r>
              <a:rPr sz="1800" spc="-15" dirty="0">
                <a:latin typeface="Times New Roman"/>
                <a:cs typeface="Times New Roman"/>
              </a:rPr>
              <a:t>is 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connected </a:t>
            </a:r>
            <a:r>
              <a:rPr sz="1800" spc="-5" dirty="0">
                <a:latin typeface="Times New Roman"/>
                <a:cs typeface="Times New Roman"/>
              </a:rPr>
              <a:t>with the negative terminal </a:t>
            </a:r>
            <a:r>
              <a:rPr sz="1800" dirty="0">
                <a:latin typeface="Times New Roman"/>
                <a:cs typeface="Times New Roman"/>
              </a:rPr>
              <a:t>of the </a:t>
            </a:r>
            <a:r>
              <a:rPr sz="1800" spc="-20" dirty="0">
                <a:latin typeface="Times New Roman"/>
                <a:cs typeface="Times New Roman"/>
              </a:rPr>
              <a:t>battery,</a:t>
            </a:r>
            <a:r>
              <a:rPr sz="1800" spc="409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the diode is </a:t>
            </a:r>
            <a:r>
              <a:rPr sz="1800" dirty="0">
                <a:latin typeface="Times New Roman"/>
                <a:cs typeface="Times New Roman"/>
              </a:rPr>
              <a:t>said to be </a:t>
            </a:r>
            <a:r>
              <a:rPr sz="1800" spc="-5" dirty="0">
                <a:latin typeface="Times New Roman"/>
                <a:cs typeface="Times New Roman"/>
              </a:rPr>
              <a:t>connected </a:t>
            </a:r>
            <a:r>
              <a:rPr sz="1800" dirty="0">
                <a:latin typeface="Times New Roman"/>
                <a:cs typeface="Times New Roman"/>
              </a:rPr>
              <a:t> in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forward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bias.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9</a:t>
            </a:fld>
            <a:endParaRPr lang="en-IN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5"/>
          </p:nvPr>
        </p:nvSpPr>
        <p:spPr>
          <a:xfrm>
            <a:off x="2210435" y="6400800"/>
            <a:ext cx="4953000" cy="215444"/>
          </a:xfrm>
        </p:spPr>
        <p:txBody>
          <a:bodyPr/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Department of Electronics and Communication, URCW</a:t>
            </a:r>
            <a:endParaRPr lang="en-US" sz="1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7B61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1199</Words>
  <Application>Microsoft Office PowerPoint</Application>
  <PresentationFormat>On-screen Show (4:3)</PresentationFormat>
  <Paragraphs>122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APPLIED ELECTRONICS – I (ANALOG, DIGITAL AND COMMUNICATION ELECTRONICS)</vt:lpstr>
      <vt:lpstr>Unit – I</vt:lpstr>
      <vt:lpstr>Diode</vt:lpstr>
      <vt:lpstr>Symbol of Diode</vt:lpstr>
      <vt:lpstr>Construction of Diode</vt:lpstr>
      <vt:lpstr>Construction cont…..</vt:lpstr>
      <vt:lpstr>Cont…</vt:lpstr>
      <vt:lpstr>Working of Diode</vt:lpstr>
      <vt:lpstr>Working of Diode</vt:lpstr>
      <vt:lpstr>Operating regions</vt:lpstr>
      <vt:lpstr>PN Junction Diode When No External Voltage is  Applied</vt:lpstr>
      <vt:lpstr>Reverse Biased PN Junction Diode- Increase in the Depletion Layer due to Reverse Bias</vt:lpstr>
      <vt:lpstr>Forward Biased PN Junction Diode- Reduction in the Depletion  Layer due to Forward Bias</vt:lpstr>
      <vt:lpstr>Reduction in the Depletion Layer  due to Forward Bias</vt:lpstr>
      <vt:lpstr>V-I Characteristics of P-N Junction  Diode</vt:lpstr>
      <vt:lpstr>Zener Diode</vt:lpstr>
      <vt:lpstr>PowerPoint Presentation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APPLIED ELECTRONICS – I</dc:title>
  <dc:creator>admin</dc:creator>
  <cp:lastModifiedBy>ASUS</cp:lastModifiedBy>
  <cp:revision>3</cp:revision>
  <dcterms:created xsi:type="dcterms:W3CDTF">2022-04-28T20:01:35Z</dcterms:created>
  <dcterms:modified xsi:type="dcterms:W3CDTF">2022-04-29T09:13:36Z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2020-07-15T00:00:00Z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2022-04-28T00:00:00Z</vt:filetime>
  </property>
</Properties>
</file>