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4C9665-6071-42BF-AEA4-997DE1A9115A}" type="datetimeFigureOut">
              <a:rPr lang="en-IN" smtClean="0"/>
              <a:t>06-05-2022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EC3658-868D-45A5-BFCC-CE670AAFE89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9387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1C244F9-16D3-450A-B75E-0F20DB5A8854}" type="datetime1">
              <a:rPr lang="en-IN" smtClean="0"/>
              <a:t>06-05-2022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IN" smtClean="0"/>
              <a:t>Department of Biotechnology,URCW</a:t>
            </a:r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F6239DE-1B9D-4C13-B5B7-49B5CD28A70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502C94-BB5D-4C05-8618-0732E7B8EC60}" type="datetime1">
              <a:rPr lang="en-IN" smtClean="0"/>
              <a:t>06-05-2022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IN" smtClean="0"/>
              <a:t>Department of Biotechnology,URCW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6239DE-1B9D-4C13-B5B7-49B5CD28A70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C047E6-C439-4003-B331-D74AB439C4C5}" type="datetime1">
              <a:rPr lang="en-IN" smtClean="0"/>
              <a:t>06-05-2022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IN" smtClean="0"/>
              <a:t>Department of Biotechnology,URCW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6239DE-1B9D-4C13-B5B7-49B5CD28A70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C2F35E-FC2E-4837-B2EC-9ED42433A941}" type="datetime1">
              <a:rPr lang="en-IN" smtClean="0"/>
              <a:t>06-05-2022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IN" smtClean="0"/>
              <a:t>Department of Biotechnology,URCW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6239DE-1B9D-4C13-B5B7-49B5CD28A70A}" type="slidenum">
              <a:rPr lang="en-IN" smtClean="0"/>
              <a:t>‹#›</a:t>
            </a:fld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14A0B0-8BFE-4B88-A113-19D94C563C09}" type="datetime1">
              <a:rPr lang="en-IN" smtClean="0"/>
              <a:t>06-05-2022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IN" smtClean="0"/>
              <a:t>Department of Biotechnology,URCW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6239DE-1B9D-4C13-B5B7-49B5CD28A70A}" type="slidenum">
              <a:rPr lang="en-IN" smtClean="0"/>
              <a:t>‹#›</a:t>
            </a:fld>
            <a:endParaRPr lang="en-IN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27FA4D-7387-4B4D-8FE1-67082768BAD8}" type="datetime1">
              <a:rPr lang="en-IN" smtClean="0"/>
              <a:t>06-05-2022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IN" smtClean="0"/>
              <a:t>Department of Biotechnology,URCW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6239DE-1B9D-4C13-B5B7-49B5CD28A70A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421526-8904-45C8-90B5-8ABC32ECE585}" type="datetime1">
              <a:rPr lang="en-IN" smtClean="0"/>
              <a:t>06-05-2022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IN" smtClean="0"/>
              <a:t>Department of Biotechnology,URCW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6239DE-1B9D-4C13-B5B7-49B5CD28A70A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55A233-D2FB-46BD-97B8-1F1747BD2CE7}" type="datetime1">
              <a:rPr lang="en-IN" smtClean="0"/>
              <a:t>06-05-2022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IN" smtClean="0"/>
              <a:t>Department of Biotechnology,URCW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6239DE-1B9D-4C13-B5B7-49B5CD28A70A}" type="slidenum">
              <a:rPr lang="en-IN" smtClean="0"/>
              <a:t>‹#›</a:t>
            </a:fld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641804-B926-484C-B0DC-A3B35F747476}" type="datetime1">
              <a:rPr lang="en-IN" smtClean="0"/>
              <a:t>06-05-2022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IN" smtClean="0"/>
              <a:t>Department of Biotechnology,URCW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6239DE-1B9D-4C13-B5B7-49B5CD28A70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055D68C-AA66-488E-AEA8-B36B9CADB57E}" type="datetime1">
              <a:rPr lang="en-IN" smtClean="0"/>
              <a:t>06-05-2022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IN" smtClean="0"/>
              <a:t>Department of Biotechnology,URCW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6239DE-1B9D-4C13-B5B7-49B5CD28A70A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DEFDA4E-E99A-4ABE-9F28-D60E7B7E948D}" type="datetime1">
              <a:rPr lang="en-IN" smtClean="0"/>
              <a:t>06-05-2022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IN" smtClean="0"/>
              <a:t>Department of Biotechnology,URCW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F6239DE-1B9D-4C13-B5B7-49B5CD28A70A}" type="slidenum">
              <a:rPr lang="en-IN" smtClean="0"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B4F2B2E-363A-498A-85FE-E428CE6B1AAB}" type="datetime1">
              <a:rPr lang="en-IN" smtClean="0"/>
              <a:t>06-05-2022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IN" smtClean="0"/>
              <a:t>Department of Biotechnology,URCW</a:t>
            </a:r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F6239DE-1B9D-4C13-B5B7-49B5CD28A70A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685800"/>
            <a:ext cx="8458200" cy="646330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  <a:defRPr/>
            </a:pPr>
            <a:endParaRPr lang="en-US" b="1" dirty="0" smtClean="0"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defRPr/>
            </a:pPr>
            <a:r>
              <a:rPr lang="en-US" dirty="0" err="1">
                <a:latin typeface="Bookman Old Style" pitchFamily="18" charset="0"/>
              </a:rPr>
              <a:t>Dr.Umayal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Ramanathan</a:t>
            </a:r>
            <a:r>
              <a:rPr lang="en-US" dirty="0">
                <a:latin typeface="Bookman Old Style" pitchFamily="18" charset="0"/>
              </a:rPr>
              <a:t> College for Women, </a:t>
            </a:r>
            <a:r>
              <a:rPr lang="en-US" dirty="0" err="1">
                <a:latin typeface="Bookman Old Style" pitchFamily="18" charset="0"/>
              </a:rPr>
              <a:t>Karaikudi</a:t>
            </a:r>
            <a:r>
              <a:rPr lang="en-US" dirty="0">
                <a:latin typeface="Bookman Old Style" pitchFamily="18" charset="0"/>
              </a:rPr>
              <a:t> </a:t>
            </a:r>
            <a:endParaRPr lang="en-US" dirty="0" smtClean="0">
              <a:latin typeface="Bookman Old Style" pitchFamily="18" charset="0"/>
            </a:endParaRPr>
          </a:p>
          <a:p>
            <a:pPr algn="ctr">
              <a:spcAft>
                <a:spcPts val="0"/>
              </a:spcAft>
              <a:defRPr/>
            </a:pPr>
            <a:r>
              <a:rPr lang="en-US" dirty="0">
                <a:latin typeface="Bookman Old Style" pitchFamily="18" charset="0"/>
              </a:rPr>
              <a:t/>
            </a:r>
            <a:br>
              <a:rPr lang="en-US" dirty="0">
                <a:latin typeface="Bookman Old Style" pitchFamily="18" charset="0"/>
              </a:rPr>
            </a:br>
            <a:endParaRPr lang="en-US" dirty="0" smtClean="0">
              <a:latin typeface="Bookman Old Style" pitchFamily="18" charset="0"/>
            </a:endParaRPr>
          </a:p>
          <a:p>
            <a:pPr algn="ctr">
              <a:spcAft>
                <a:spcPts val="0"/>
              </a:spcAft>
              <a:defRPr/>
            </a:pPr>
            <a:r>
              <a:rPr lang="en-US" dirty="0" smtClean="0">
                <a:latin typeface="Bookman Old Style" pitchFamily="18" charset="0"/>
              </a:rPr>
              <a:t>Department </a:t>
            </a:r>
            <a:r>
              <a:rPr lang="en-US" dirty="0">
                <a:latin typeface="Bookman Old Style" pitchFamily="18" charset="0"/>
              </a:rPr>
              <a:t>of </a:t>
            </a:r>
            <a:r>
              <a:rPr lang="en-US" dirty="0" smtClean="0">
                <a:latin typeface="Bookman Old Style" pitchFamily="18" charset="0"/>
              </a:rPr>
              <a:t>Biotechnology</a:t>
            </a:r>
            <a:r>
              <a:rPr lang="en-US" dirty="0">
                <a:latin typeface="Bookman Old Style" pitchFamily="18" charset="0"/>
              </a:rPr>
              <a:t/>
            </a:r>
            <a:br>
              <a:rPr lang="en-US" dirty="0">
                <a:latin typeface="Bookman Old Style" pitchFamily="18" charset="0"/>
              </a:rPr>
            </a:br>
            <a:endParaRPr lang="en-US" b="1" dirty="0"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defRPr/>
            </a:pPr>
            <a:endParaRPr lang="en-US" b="1" dirty="0" smtClean="0"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defRPr/>
            </a:pPr>
            <a:endParaRPr lang="en-US" b="1" dirty="0"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defRPr/>
            </a:pPr>
            <a:endParaRPr lang="en-US" b="1" dirty="0" smtClean="0"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defRPr/>
            </a:pPr>
            <a:endParaRPr lang="en-US" b="1" dirty="0"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defRPr/>
            </a:pPr>
            <a:endParaRPr lang="en-US" b="1" dirty="0" smtClean="0"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defRPr/>
            </a:pPr>
            <a:r>
              <a:rPr lang="en-US" b="1" dirty="0" smtClean="0">
                <a:ea typeface="Times New Roman" panose="02020603050405020304" pitchFamily="18" charset="0"/>
              </a:rPr>
              <a:t>COURSE </a:t>
            </a:r>
            <a:r>
              <a:rPr lang="en-US" b="1" dirty="0">
                <a:ea typeface="Times New Roman" panose="02020603050405020304" pitchFamily="18" charset="0"/>
              </a:rPr>
              <a:t>CODE: 7BBT4C1</a:t>
            </a:r>
            <a:endParaRPr lang="en-IN" dirty="0"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defRPr/>
            </a:pPr>
            <a:r>
              <a:rPr lang="en-US" b="1" dirty="0">
                <a:ea typeface="Times New Roman" panose="02020603050405020304" pitchFamily="18" charset="0"/>
              </a:rPr>
              <a:t> </a:t>
            </a:r>
            <a:endParaRPr lang="en-IN" dirty="0"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defRPr/>
            </a:pPr>
            <a:r>
              <a:rPr lang="en-US" b="1" dirty="0">
                <a:ea typeface="Times New Roman" panose="02020603050405020304" pitchFamily="18" charset="0"/>
              </a:rPr>
              <a:t>CORE COURSE - VII – PRINCIPLES OF GENETICS</a:t>
            </a:r>
            <a:endParaRPr lang="en-IN" dirty="0"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defRPr/>
            </a:pPr>
            <a:r>
              <a:rPr lang="en-US" b="1" dirty="0">
                <a:ea typeface="Batang"/>
              </a:rPr>
              <a:t> </a:t>
            </a:r>
            <a:endParaRPr lang="en-IN" dirty="0"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defRPr/>
            </a:pPr>
            <a:r>
              <a:rPr lang="en-US" b="1" dirty="0">
                <a:ea typeface="Batang"/>
              </a:rPr>
              <a:t>Unit - I</a:t>
            </a:r>
            <a:endParaRPr lang="en-IN" dirty="0">
              <a:ea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  <a:defRPr/>
            </a:pPr>
            <a:r>
              <a:rPr lang="en-US" dirty="0" err="1">
                <a:ea typeface="Batang"/>
              </a:rPr>
              <a:t>Mendelian</a:t>
            </a:r>
            <a:r>
              <a:rPr lang="en-US" dirty="0">
                <a:ea typeface="Batang"/>
              </a:rPr>
              <a:t> Principles: Domination, segregation, independent assortment, deviation from </a:t>
            </a:r>
            <a:r>
              <a:rPr lang="en-US" dirty="0" err="1">
                <a:ea typeface="Batang"/>
              </a:rPr>
              <a:t>Mendelian</a:t>
            </a:r>
            <a:r>
              <a:rPr lang="en-US" dirty="0">
                <a:ea typeface="Batang"/>
              </a:rPr>
              <a:t> inheritance. Genotype &amp; phenotype.</a:t>
            </a:r>
          </a:p>
          <a:p>
            <a:pPr indent="457200" algn="just">
              <a:spcAft>
                <a:spcPts val="0"/>
              </a:spcAft>
              <a:defRPr/>
            </a:pPr>
            <a:endParaRPr lang="en-US" dirty="0">
              <a:ea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  <a:defRPr/>
            </a:pPr>
            <a:endParaRPr lang="en-US" dirty="0">
              <a:ea typeface="Times New Roman" panose="02020603050405020304" pitchFamily="18" charset="0"/>
            </a:endParaRPr>
          </a:p>
          <a:p>
            <a:pPr indent="457200" algn="r">
              <a:spcAft>
                <a:spcPts val="0"/>
              </a:spcAft>
              <a:defRPr/>
            </a:pPr>
            <a:r>
              <a:rPr lang="en-US" dirty="0">
                <a:ea typeface="Times New Roman" panose="02020603050405020304" pitchFamily="18" charset="0"/>
              </a:rPr>
              <a:t>Prepared By:</a:t>
            </a:r>
          </a:p>
          <a:p>
            <a:pPr indent="457200" algn="r">
              <a:spcAft>
                <a:spcPts val="0"/>
              </a:spcAft>
              <a:defRPr/>
            </a:pPr>
            <a:r>
              <a:rPr lang="en-US" dirty="0">
                <a:ea typeface="Times New Roman" panose="02020603050405020304" pitchFamily="18" charset="0"/>
              </a:rPr>
              <a:t>Dr. J. </a:t>
            </a:r>
            <a:r>
              <a:rPr lang="en-US" dirty="0" err="1">
                <a:ea typeface="Times New Roman" panose="02020603050405020304" pitchFamily="18" charset="0"/>
              </a:rPr>
              <a:t>Chitra</a:t>
            </a:r>
            <a:endParaRPr lang="en-IN" dirty="0"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defRPr/>
            </a:pPr>
            <a:r>
              <a:rPr lang="en-US" dirty="0">
                <a:ea typeface="Batang"/>
              </a:rPr>
              <a:t> </a:t>
            </a:r>
            <a:endParaRPr lang="en-IN" dirty="0">
              <a:ea typeface="Times New Roman" panose="02020603050405020304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Department of Biotechnology,URCW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905625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bject 2"/>
          <p:cNvSpPr txBox="1">
            <a:spLocks noChangeArrowheads="1"/>
          </p:cNvSpPr>
          <p:nvPr/>
        </p:nvSpPr>
        <p:spPr bwMode="auto">
          <a:xfrm>
            <a:off x="536575" y="1166813"/>
            <a:ext cx="8228013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065" rIns="0" bIns="0">
            <a:spAutoFit/>
          </a:bodyPr>
          <a:lstStyle>
            <a:lvl1pPr marL="12700">
              <a:tabLst>
                <a:tab pos="214313" algn="l"/>
              </a:tabLst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214313" algn="l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21431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214313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214313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14313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14313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14313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14313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ts val="100"/>
              </a:spcBef>
              <a:buSzPct val="95000"/>
              <a:buFont typeface="Wingdings" pitchFamily="2" charset="2"/>
              <a:buChar char=""/>
            </a:pPr>
            <a:r>
              <a:rPr lang="en-US" sz="2000" b="1" u="sng">
                <a:solidFill>
                  <a:srgbClr val="0F243E"/>
                </a:solidFill>
                <a:cs typeface="Times New Roman" pitchFamily="18" charset="0"/>
              </a:rPr>
              <a:t> Heterozygous</a:t>
            </a:r>
            <a:r>
              <a:rPr lang="en-US" sz="2000" b="1">
                <a:solidFill>
                  <a:srgbClr val="0F243E"/>
                </a:solidFill>
                <a:cs typeface="Times New Roman" pitchFamily="18" charset="0"/>
              </a:rPr>
              <a:t> : A </a:t>
            </a:r>
            <a:r>
              <a:rPr lang="en-US" sz="2000">
                <a:solidFill>
                  <a:srgbClr val="0F243E"/>
                </a:solidFill>
                <a:cs typeface="Times New Roman" pitchFamily="18" charset="0"/>
              </a:rPr>
              <a:t>genotype consisting of two different alleles of a gene for a  particular trait (Bb). Individuals who are heterozygous for a trait are referred to  as heterozygotes.</a:t>
            </a:r>
            <a:endParaRPr lang="en-US" sz="2000">
              <a:cs typeface="Times New Roman" pitchFamily="18" charset="0"/>
            </a:endParaRPr>
          </a:p>
        </p:txBody>
      </p:sp>
      <p:sp>
        <p:nvSpPr>
          <p:cNvPr id="13315" name="object 3"/>
          <p:cNvSpPr>
            <a:spLocks noChangeArrowheads="1"/>
          </p:cNvSpPr>
          <p:nvPr/>
        </p:nvSpPr>
        <p:spPr bwMode="auto">
          <a:xfrm>
            <a:off x="2590800" y="2682875"/>
            <a:ext cx="3962400" cy="2955925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Department of Biotechnology,URCW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59088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6575" y="681038"/>
            <a:ext cx="8305800" cy="1244600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12700">
              <a:spcBef>
                <a:spcPts val="95"/>
              </a:spcBef>
              <a:defRPr/>
            </a:pPr>
            <a:r>
              <a:rPr sz="2000" b="1" u="heavy" spc="-5" dirty="0">
                <a:solidFill>
                  <a:srgbClr val="0F243E"/>
                </a:solidFill>
                <a:uFill>
                  <a:solidFill>
                    <a:srgbClr val="0F243E"/>
                  </a:solidFill>
                </a:uFill>
                <a:latin typeface="Times New Roman"/>
                <a:cs typeface="Times New Roman"/>
              </a:rPr>
              <a:t>Genotype</a:t>
            </a:r>
            <a:r>
              <a:rPr sz="2000" b="1" spc="-5" dirty="0">
                <a:solidFill>
                  <a:srgbClr val="0F243E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F243E"/>
                </a:solidFill>
                <a:latin typeface="Times New Roman"/>
                <a:cs typeface="Times New Roman"/>
              </a:rPr>
              <a:t>refers to an individual's </a:t>
            </a:r>
            <a:r>
              <a:rPr sz="2000" spc="-10" dirty="0">
                <a:solidFill>
                  <a:srgbClr val="0F243E"/>
                </a:solidFill>
                <a:latin typeface="Times New Roman"/>
                <a:cs typeface="Times New Roman"/>
              </a:rPr>
              <a:t>the </a:t>
            </a:r>
            <a:r>
              <a:rPr sz="2000" spc="-5" dirty="0">
                <a:solidFill>
                  <a:srgbClr val="0F243E"/>
                </a:solidFill>
                <a:latin typeface="Times New Roman"/>
                <a:cs typeface="Times New Roman"/>
              </a:rPr>
              <a:t>"genetic </a:t>
            </a:r>
            <a:r>
              <a:rPr sz="2000" dirty="0">
                <a:solidFill>
                  <a:srgbClr val="0F243E"/>
                </a:solidFill>
                <a:latin typeface="Times New Roman"/>
                <a:cs typeface="Times New Roman"/>
              </a:rPr>
              <a:t>potential": </a:t>
            </a:r>
            <a:r>
              <a:rPr sz="2000" spc="-15" dirty="0">
                <a:solidFill>
                  <a:srgbClr val="0F243E"/>
                </a:solidFill>
                <a:latin typeface="Times New Roman"/>
                <a:cs typeface="Times New Roman"/>
              </a:rPr>
              <a:t>what </a:t>
            </a:r>
            <a:r>
              <a:rPr sz="2000" spc="-10" dirty="0">
                <a:solidFill>
                  <a:srgbClr val="0F243E"/>
                </a:solidFill>
                <a:latin typeface="Times New Roman"/>
                <a:cs typeface="Times New Roman"/>
              </a:rPr>
              <a:t>kind </a:t>
            </a:r>
            <a:r>
              <a:rPr sz="2000" dirty="0">
                <a:solidFill>
                  <a:srgbClr val="0F243E"/>
                </a:solidFill>
                <a:latin typeface="Times New Roman"/>
                <a:cs typeface="Times New Roman"/>
              </a:rPr>
              <a:t>of</a:t>
            </a:r>
            <a:r>
              <a:rPr sz="2000" spc="390" dirty="0">
                <a:solidFill>
                  <a:srgbClr val="0F243E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F243E"/>
                </a:solidFill>
                <a:latin typeface="Times New Roman"/>
                <a:cs typeface="Times New Roman"/>
              </a:rPr>
              <a:t>genes</a:t>
            </a:r>
            <a:endParaRPr sz="2000">
              <a:latin typeface="Times New Roman"/>
              <a:cs typeface="Times New Roman"/>
            </a:endParaRPr>
          </a:p>
          <a:p>
            <a:pPr marL="12700">
              <a:defRPr/>
            </a:pPr>
            <a:r>
              <a:rPr sz="2000" spc="-10" dirty="0">
                <a:solidFill>
                  <a:srgbClr val="0F243E"/>
                </a:solidFill>
                <a:latin typeface="Times New Roman"/>
                <a:cs typeface="Times New Roman"/>
              </a:rPr>
              <a:t>s/he</a:t>
            </a:r>
            <a:r>
              <a:rPr sz="2000" spc="25" dirty="0">
                <a:solidFill>
                  <a:srgbClr val="0F243E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F243E"/>
                </a:solidFill>
                <a:latin typeface="Times New Roman"/>
                <a:cs typeface="Times New Roman"/>
              </a:rPr>
              <a:t>carries.</a:t>
            </a:r>
            <a:endParaRPr sz="2000">
              <a:latin typeface="Times New Roman"/>
              <a:cs typeface="Times New Roman"/>
            </a:endParaRPr>
          </a:p>
          <a:p>
            <a:pPr marL="12700">
              <a:defRPr/>
            </a:pPr>
            <a:r>
              <a:rPr sz="2000" b="1" u="heavy" spc="-5" dirty="0">
                <a:solidFill>
                  <a:srgbClr val="0F243E"/>
                </a:solidFill>
                <a:uFill>
                  <a:solidFill>
                    <a:srgbClr val="0F243E"/>
                  </a:solidFill>
                </a:uFill>
                <a:latin typeface="Times New Roman"/>
                <a:cs typeface="Times New Roman"/>
              </a:rPr>
              <a:t>Phenotype</a:t>
            </a:r>
            <a:r>
              <a:rPr sz="2000" b="1" u="heavy" spc="220" dirty="0">
                <a:solidFill>
                  <a:srgbClr val="0F243E"/>
                </a:solidFill>
                <a:uFill>
                  <a:solidFill>
                    <a:srgbClr val="0F243E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F243E"/>
                </a:solidFill>
                <a:latin typeface="Times New Roman"/>
                <a:cs typeface="Times New Roman"/>
              </a:rPr>
              <a:t>(from</a:t>
            </a:r>
            <a:r>
              <a:rPr sz="2000" spc="190" dirty="0">
                <a:solidFill>
                  <a:srgbClr val="0F243E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F243E"/>
                </a:solidFill>
                <a:latin typeface="Times New Roman"/>
                <a:cs typeface="Times New Roman"/>
              </a:rPr>
              <a:t>the</a:t>
            </a:r>
            <a:r>
              <a:rPr sz="2000" spc="225" dirty="0">
                <a:solidFill>
                  <a:srgbClr val="0F243E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F243E"/>
                </a:solidFill>
                <a:latin typeface="Times New Roman"/>
                <a:cs typeface="Times New Roman"/>
              </a:rPr>
              <a:t>Greek</a:t>
            </a:r>
            <a:r>
              <a:rPr sz="2000" spc="195" dirty="0">
                <a:solidFill>
                  <a:srgbClr val="0F243E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F243E"/>
                </a:solidFill>
                <a:latin typeface="Times New Roman"/>
                <a:cs typeface="Times New Roman"/>
              </a:rPr>
              <a:t>"pheno"</a:t>
            </a:r>
            <a:r>
              <a:rPr sz="2000" spc="250" dirty="0">
                <a:solidFill>
                  <a:srgbClr val="0F243E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F243E"/>
                </a:solidFill>
                <a:latin typeface="Times New Roman"/>
                <a:cs typeface="Times New Roman"/>
              </a:rPr>
              <a:t>meaning</a:t>
            </a:r>
            <a:r>
              <a:rPr sz="2000" spc="215" dirty="0">
                <a:solidFill>
                  <a:srgbClr val="0F243E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F243E"/>
                </a:solidFill>
                <a:latin typeface="Times New Roman"/>
                <a:cs typeface="Times New Roman"/>
              </a:rPr>
              <a:t>"to</a:t>
            </a:r>
            <a:r>
              <a:rPr sz="2000" spc="210" dirty="0">
                <a:solidFill>
                  <a:srgbClr val="0F243E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F243E"/>
                </a:solidFill>
                <a:latin typeface="Times New Roman"/>
                <a:cs typeface="Times New Roman"/>
              </a:rPr>
              <a:t>show")</a:t>
            </a:r>
            <a:r>
              <a:rPr sz="2000" spc="240" dirty="0">
                <a:solidFill>
                  <a:srgbClr val="0F243E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F243E"/>
                </a:solidFill>
                <a:latin typeface="Times New Roman"/>
                <a:cs typeface="Times New Roman"/>
              </a:rPr>
              <a:t>refers</a:t>
            </a:r>
            <a:r>
              <a:rPr sz="2000" spc="215" dirty="0">
                <a:solidFill>
                  <a:srgbClr val="0F243E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F243E"/>
                </a:solidFill>
                <a:latin typeface="Times New Roman"/>
                <a:cs typeface="Times New Roman"/>
              </a:rPr>
              <a:t>to</a:t>
            </a:r>
            <a:r>
              <a:rPr sz="2000" spc="235" dirty="0">
                <a:solidFill>
                  <a:srgbClr val="0F243E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F243E"/>
                </a:solidFill>
                <a:latin typeface="Times New Roman"/>
                <a:cs typeface="Times New Roman"/>
              </a:rPr>
              <a:t>the</a:t>
            </a:r>
            <a:r>
              <a:rPr sz="2000" spc="225" dirty="0">
                <a:solidFill>
                  <a:srgbClr val="0F243E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F243E"/>
                </a:solidFill>
                <a:latin typeface="Times New Roman"/>
                <a:cs typeface="Times New Roman"/>
              </a:rPr>
              <a:t>traits</a:t>
            </a:r>
            <a:r>
              <a:rPr sz="2000" spc="215" dirty="0">
                <a:solidFill>
                  <a:srgbClr val="0F243E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F243E"/>
                </a:solidFill>
                <a:latin typeface="Times New Roman"/>
                <a:cs typeface="Times New Roman"/>
              </a:rPr>
              <a:t>an</a:t>
            </a:r>
            <a:endParaRPr sz="2000">
              <a:latin typeface="Times New Roman"/>
              <a:cs typeface="Times New Roman"/>
            </a:endParaRPr>
          </a:p>
          <a:p>
            <a:pPr marL="12700">
              <a:defRPr/>
            </a:pPr>
            <a:r>
              <a:rPr sz="2000" spc="-10" dirty="0">
                <a:solidFill>
                  <a:srgbClr val="0F243E"/>
                </a:solidFill>
                <a:latin typeface="Times New Roman"/>
                <a:cs typeface="Times New Roman"/>
              </a:rPr>
              <a:t>individual </a:t>
            </a:r>
            <a:r>
              <a:rPr sz="2000" spc="-5" dirty="0">
                <a:solidFill>
                  <a:srgbClr val="0F243E"/>
                </a:solidFill>
                <a:latin typeface="Times New Roman"/>
                <a:cs typeface="Times New Roman"/>
              </a:rPr>
              <a:t>actually</a:t>
            </a:r>
            <a:r>
              <a:rPr sz="2000" spc="60" dirty="0">
                <a:solidFill>
                  <a:srgbClr val="0F243E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0F243E"/>
                </a:solidFill>
                <a:latin typeface="Times New Roman"/>
                <a:cs typeface="Times New Roman"/>
              </a:rPr>
              <a:t>shows.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4339" name="object 3"/>
          <p:cNvSpPr>
            <a:spLocks noChangeArrowheads="1"/>
          </p:cNvSpPr>
          <p:nvPr/>
        </p:nvSpPr>
        <p:spPr bwMode="auto">
          <a:xfrm>
            <a:off x="381000" y="2209800"/>
            <a:ext cx="8534400" cy="40386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Department of Biotechnology,URCW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338368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bject 2"/>
          <p:cNvSpPr txBox="1">
            <a:spLocks noChangeArrowheads="1"/>
          </p:cNvSpPr>
          <p:nvPr/>
        </p:nvSpPr>
        <p:spPr bwMode="auto">
          <a:xfrm>
            <a:off x="625475" y="703263"/>
            <a:ext cx="8183563" cy="368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0" rIns="0" bIns="0">
            <a:spAutoFit/>
          </a:bodyPr>
          <a:lstStyle>
            <a:lvl1pPr marL="76200">
              <a:tabLst>
                <a:tab pos="277813" algn="l"/>
                <a:tab pos="1303338" algn="l"/>
              </a:tabLst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277813" algn="l"/>
                <a:tab pos="1303338" algn="l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277813" algn="l"/>
                <a:tab pos="13033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277813" algn="l"/>
                <a:tab pos="1303338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277813" algn="l"/>
                <a:tab pos="1303338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77813" algn="l"/>
                <a:tab pos="1303338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77813" algn="l"/>
                <a:tab pos="1303338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77813" algn="l"/>
                <a:tab pos="1303338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77813" algn="l"/>
                <a:tab pos="1303338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50000"/>
              </a:lnSpc>
              <a:spcBef>
                <a:spcPts val="100"/>
              </a:spcBef>
              <a:buSzPct val="95000"/>
              <a:buFont typeface="Wingdings" pitchFamily="2" charset="2"/>
              <a:buChar char=""/>
            </a:pPr>
            <a:r>
              <a:rPr lang="en-US" sz="2000" b="1" u="sng">
                <a:solidFill>
                  <a:srgbClr val="0F243E"/>
                </a:solidFill>
                <a:cs typeface="Times New Roman" pitchFamily="18" charset="0"/>
              </a:rPr>
              <a:t>Hybrid</a:t>
            </a:r>
            <a:r>
              <a:rPr lang="en-US" sz="2000" b="1">
                <a:solidFill>
                  <a:srgbClr val="0F243E"/>
                </a:solidFill>
                <a:cs typeface="Times New Roman" pitchFamily="18" charset="0"/>
              </a:rPr>
              <a:t>	</a:t>
            </a:r>
            <a:r>
              <a:rPr lang="en-US" sz="2000">
                <a:solidFill>
                  <a:srgbClr val="0F243E"/>
                </a:solidFill>
                <a:cs typeface="Times New Roman" pitchFamily="18" charset="0"/>
              </a:rPr>
              <a:t>offspring that are the result of mating between two genetically  different kinds of parents</a:t>
            </a:r>
            <a:endParaRPr lang="en-US" sz="2000">
              <a:cs typeface="Times New Roman" pitchFamily="18" charset="0"/>
            </a:endParaRPr>
          </a:p>
          <a:p>
            <a:pPr>
              <a:spcBef>
                <a:spcPts val="1200"/>
              </a:spcBef>
              <a:buClr>
                <a:srgbClr val="0F243E"/>
              </a:buClr>
              <a:buSzPct val="95000"/>
              <a:buFont typeface="Wingdings" pitchFamily="2" charset="2"/>
              <a:buChar char=""/>
            </a:pPr>
            <a:r>
              <a:rPr lang="en-US" sz="2000" b="1">
                <a:latin typeface="Carlito"/>
                <a:ea typeface="Carlito"/>
                <a:cs typeface="Carlito"/>
              </a:rPr>
              <a:t>F</a:t>
            </a:r>
            <a:r>
              <a:rPr lang="en-US" sz="2000" b="1" baseline="-21000">
                <a:latin typeface="Carlito"/>
                <a:ea typeface="Carlito"/>
                <a:cs typeface="Carlito"/>
              </a:rPr>
              <a:t>1	</a:t>
            </a:r>
            <a:r>
              <a:rPr lang="en-US" sz="2000">
                <a:solidFill>
                  <a:srgbClr val="0F243E"/>
                </a:solidFill>
                <a:cs typeface="Times New Roman" pitchFamily="18" charset="0"/>
              </a:rPr>
              <a:t>generation	the	first	offspring	(or	filial)	generation.	The	next	and</a:t>
            </a:r>
            <a:endParaRPr lang="en-US" sz="2000">
              <a:cs typeface="Times New Roman" pitchFamily="18" charset="0"/>
            </a:endParaRPr>
          </a:p>
          <a:p>
            <a:pPr>
              <a:spcBef>
                <a:spcPts val="1200"/>
              </a:spcBef>
            </a:pPr>
            <a:r>
              <a:rPr lang="en-US" sz="2000">
                <a:solidFill>
                  <a:srgbClr val="0F243E"/>
                </a:solidFill>
                <a:cs typeface="Times New Roman" pitchFamily="18" charset="0"/>
              </a:rPr>
              <a:t>subsequent generations are referred to as </a:t>
            </a:r>
            <a:r>
              <a:rPr lang="en-US" sz="2000" b="1">
                <a:latin typeface="Carlito"/>
                <a:ea typeface="Carlito"/>
                <a:cs typeface="Carlito"/>
              </a:rPr>
              <a:t>F</a:t>
            </a:r>
            <a:r>
              <a:rPr lang="en-US" sz="2000" b="1" baseline="-21000">
                <a:latin typeface="Carlito"/>
                <a:ea typeface="Carlito"/>
                <a:cs typeface="Carlito"/>
              </a:rPr>
              <a:t>2, </a:t>
            </a:r>
            <a:r>
              <a:rPr lang="en-US" sz="2000" b="1">
                <a:latin typeface="Carlito"/>
                <a:ea typeface="Carlito"/>
                <a:cs typeface="Carlito"/>
              </a:rPr>
              <a:t>F</a:t>
            </a:r>
            <a:r>
              <a:rPr lang="en-US" sz="2000" b="1" baseline="-21000">
                <a:latin typeface="Carlito"/>
                <a:ea typeface="Carlito"/>
                <a:cs typeface="Carlito"/>
              </a:rPr>
              <a:t>3 </a:t>
            </a:r>
            <a:r>
              <a:rPr lang="en-US" sz="2000">
                <a:solidFill>
                  <a:srgbClr val="0F243E"/>
                </a:solidFill>
                <a:cs typeface="Times New Roman" pitchFamily="18" charset="0"/>
              </a:rPr>
              <a:t>etc.</a:t>
            </a:r>
            <a:endParaRPr lang="en-US" sz="2000">
              <a:cs typeface="Times New Roman" pitchFamily="18" charset="0"/>
            </a:endParaRPr>
          </a:p>
          <a:p>
            <a:pPr>
              <a:spcBef>
                <a:spcPts val="1200"/>
              </a:spcBef>
              <a:buSzPct val="95000"/>
              <a:buFont typeface="Wingdings" pitchFamily="2" charset="2"/>
              <a:buChar char=""/>
            </a:pPr>
            <a:r>
              <a:rPr lang="en-US" sz="2000" b="1" u="sng">
                <a:solidFill>
                  <a:srgbClr val="0F243E"/>
                </a:solidFill>
                <a:cs typeface="Times New Roman" pitchFamily="18" charset="0"/>
              </a:rPr>
              <a:t>Monohybrid</a:t>
            </a:r>
            <a:r>
              <a:rPr lang="en-US" sz="2000" b="1">
                <a:solidFill>
                  <a:srgbClr val="0F243E"/>
                </a:solidFill>
                <a:cs typeface="Times New Roman" pitchFamily="18" charset="0"/>
              </a:rPr>
              <a:t> </a:t>
            </a:r>
            <a:r>
              <a:rPr lang="en-US" sz="2000">
                <a:solidFill>
                  <a:srgbClr val="0F243E"/>
                </a:solidFill>
                <a:cs typeface="Times New Roman" pitchFamily="18" charset="0"/>
              </a:rPr>
              <a:t>cross is a cross between parents differing in only one trait or in</a:t>
            </a:r>
            <a:endParaRPr lang="en-US" sz="2000">
              <a:cs typeface="Times New Roman" pitchFamily="18" charset="0"/>
            </a:endParaRPr>
          </a:p>
          <a:p>
            <a:pPr>
              <a:spcBef>
                <a:spcPts val="1200"/>
              </a:spcBef>
            </a:pPr>
            <a:r>
              <a:rPr lang="en-US" sz="2000">
                <a:solidFill>
                  <a:srgbClr val="0F243E"/>
                </a:solidFill>
                <a:cs typeface="Times New Roman" pitchFamily="18" charset="0"/>
              </a:rPr>
              <a:t>which only one trait is being considered.</a:t>
            </a:r>
            <a:endParaRPr lang="en-US" sz="2000">
              <a:cs typeface="Times New Roman" pitchFamily="18" charset="0"/>
            </a:endParaRPr>
          </a:p>
          <a:p>
            <a:pPr>
              <a:lnSpc>
                <a:spcPct val="150000"/>
              </a:lnSpc>
              <a:buSzPct val="95000"/>
              <a:buFont typeface="Wingdings" pitchFamily="2" charset="2"/>
              <a:buChar char=""/>
            </a:pPr>
            <a:r>
              <a:rPr lang="en-US" sz="2000" b="1" u="sng">
                <a:solidFill>
                  <a:srgbClr val="0F243E"/>
                </a:solidFill>
                <a:cs typeface="Times New Roman" pitchFamily="18" charset="0"/>
              </a:rPr>
              <a:t>Dihybrid</a:t>
            </a:r>
            <a:r>
              <a:rPr lang="en-US" sz="2000" b="1">
                <a:solidFill>
                  <a:srgbClr val="0F243E"/>
                </a:solidFill>
                <a:cs typeface="Times New Roman" pitchFamily="18" charset="0"/>
              </a:rPr>
              <a:t> </a:t>
            </a:r>
            <a:r>
              <a:rPr lang="en-US" sz="2000">
                <a:solidFill>
                  <a:srgbClr val="0F243E"/>
                </a:solidFill>
                <a:cs typeface="Times New Roman" pitchFamily="18" charset="0"/>
              </a:rPr>
              <a:t>cross is a cross between parents in which two pairs of contrasting  characters are studied simultaneously for the inheritance pattern.</a:t>
            </a:r>
            <a:endParaRPr lang="en-US" sz="2000"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Department of Biotechnology,URCW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684742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990600"/>
            <a:ext cx="8686800" cy="56388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sz="2800" smtClean="0"/>
              <a:t>Austrian Monk, born in what is now Czech Republic in 1822</a:t>
            </a:r>
          </a:p>
          <a:p>
            <a:pPr eaLnBrk="1" hangingPunct="1"/>
            <a:r>
              <a:rPr lang="en-US" sz="2800" smtClean="0"/>
              <a:t>Son of peasant farmer, studied</a:t>
            </a:r>
            <a:br>
              <a:rPr lang="en-US" sz="2800" smtClean="0"/>
            </a:br>
            <a:r>
              <a:rPr lang="en-US" sz="2800" smtClean="0"/>
              <a:t>Theology and was ordained</a:t>
            </a:r>
            <a:br>
              <a:rPr lang="en-US" sz="2800" smtClean="0"/>
            </a:br>
            <a:r>
              <a:rPr lang="en-US" sz="2800" smtClean="0"/>
              <a:t>priest Order St. Augustine.</a:t>
            </a:r>
          </a:p>
          <a:p>
            <a:pPr eaLnBrk="1" hangingPunct="1"/>
            <a:r>
              <a:rPr lang="en-US" sz="2800" smtClean="0"/>
              <a:t>Went to the university of Vienna, where he </a:t>
            </a:r>
            <a:br>
              <a:rPr lang="en-US" sz="2800" smtClean="0"/>
            </a:br>
            <a:r>
              <a:rPr lang="en-US" sz="2800" smtClean="0"/>
              <a:t>studied botany and learned the Scientific Method</a:t>
            </a:r>
          </a:p>
          <a:p>
            <a:pPr eaLnBrk="1" hangingPunct="1"/>
            <a:r>
              <a:rPr lang="en-US" sz="2800" smtClean="0"/>
              <a:t>Worked with pure lines of peas for eight years</a:t>
            </a:r>
          </a:p>
          <a:p>
            <a:pPr eaLnBrk="1" hangingPunct="1"/>
            <a:r>
              <a:rPr lang="en-US" sz="2800" smtClean="0">
                <a:solidFill>
                  <a:srgbClr val="000000"/>
                </a:solidFill>
                <a:cs typeface="Times New Roman" pitchFamily="18" charset="0"/>
              </a:rPr>
              <a:t>Prior to Mendel, heredity was regarded as a "blending" </a:t>
            </a:r>
            <a:br>
              <a:rPr lang="en-US" sz="280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sz="2800" smtClean="0">
                <a:solidFill>
                  <a:srgbClr val="000000"/>
                </a:solidFill>
                <a:cs typeface="Times New Roman" pitchFamily="18" charset="0"/>
              </a:rPr>
              <a:t>process and the offspring were essentially a "dilution"of the different parental characteristics. </a:t>
            </a:r>
            <a:endParaRPr lang="en-US" sz="280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Department of Biotechnology,URCW</a:t>
            </a:r>
            <a:endParaRPr lang="en-IN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pPr eaLnBrk="1" hangingPunct="1"/>
            <a:r>
              <a:rPr lang="en-US" smtClean="0"/>
              <a:t>Gregor Johann Mendel</a:t>
            </a:r>
          </a:p>
        </p:txBody>
      </p:sp>
      <p:pic>
        <p:nvPicPr>
          <p:cNvPr id="6149" name="Picture 5" descr="mend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524000"/>
            <a:ext cx="1385888" cy="178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1848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Department of Biotechnology,URCW</a:t>
            </a:r>
            <a:endParaRPr lang="en-IN"/>
          </a:p>
        </p:txBody>
      </p:sp>
      <p:sp>
        <p:nvSpPr>
          <p:cNvPr id="17410" name="object 2"/>
          <p:cNvSpPr>
            <a:spLocks noGrp="1"/>
          </p:cNvSpPr>
          <p:nvPr>
            <p:ph type="title"/>
          </p:nvPr>
        </p:nvSpPr>
        <p:spPr>
          <a:xfrm>
            <a:off x="2236788" y="344488"/>
            <a:ext cx="4594225" cy="1381125"/>
          </a:xfrm>
        </p:spPr>
        <p:txBody>
          <a:bodyPr lIns="0" tIns="140335" rIns="0" bIns="0">
            <a:spAutoFit/>
          </a:bodyPr>
          <a:lstStyle/>
          <a:p>
            <a:pPr marL="12700">
              <a:spcBef>
                <a:spcPts val="550"/>
              </a:spcBef>
            </a:pPr>
            <a:r>
              <a:rPr lang="en-US" sz="3600" smtClean="0">
                <a:solidFill>
                  <a:srgbClr val="FF0000"/>
                </a:solidFill>
                <a:cs typeface="Times New Roman" pitchFamily="18" charset="0"/>
              </a:rPr>
              <a:t>Father of Genetics</a:t>
            </a:r>
            <a:r>
              <a:rPr lang="en-US" sz="3600" smtClean="0">
                <a:cs typeface="Times New Roman" pitchFamily="18" charset="0"/>
              </a:rPr>
              <a:t/>
            </a:r>
            <a:br>
              <a:rPr lang="en-US" sz="3600" smtClean="0">
                <a:cs typeface="Times New Roman" pitchFamily="18" charset="0"/>
              </a:rPr>
            </a:br>
            <a:r>
              <a:rPr lang="en-US" sz="2000" smtClean="0">
                <a:solidFill>
                  <a:srgbClr val="622422"/>
                </a:solidFill>
                <a:cs typeface="Times New Roman" pitchFamily="18" charset="0"/>
              </a:rPr>
              <a:t>Gregor Johann Mendel  (1822-1884)</a:t>
            </a:r>
            <a:endParaRPr lang="en-US" sz="2000" smtClean="0">
              <a:cs typeface="Times New Roman" pitchFamily="18" charset="0"/>
            </a:endParaRPr>
          </a:p>
        </p:txBody>
      </p:sp>
      <p:sp>
        <p:nvSpPr>
          <p:cNvPr id="17411" name="object 3"/>
          <p:cNvSpPr>
            <a:spLocks noChangeArrowheads="1"/>
          </p:cNvSpPr>
          <p:nvPr/>
        </p:nvSpPr>
        <p:spPr bwMode="auto">
          <a:xfrm>
            <a:off x="6096000" y="1981200"/>
            <a:ext cx="2998788" cy="46482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object 4"/>
          <p:cNvSpPr txBox="1"/>
          <p:nvPr/>
        </p:nvSpPr>
        <p:spPr>
          <a:xfrm>
            <a:off x="688975" y="2006600"/>
            <a:ext cx="5183188" cy="4416425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387350" indent="-375285">
              <a:spcBef>
                <a:spcPts val="100"/>
              </a:spcBef>
              <a:buFont typeface="Wingdings"/>
              <a:buChar char=""/>
              <a:tabLst>
                <a:tab pos="387350" algn="l"/>
                <a:tab pos="387985" algn="l"/>
              </a:tabLst>
              <a:defRPr/>
            </a:pPr>
            <a:r>
              <a:rPr spc="-5" dirty="0">
                <a:latin typeface="Times New Roman"/>
                <a:cs typeface="Times New Roman"/>
              </a:rPr>
              <a:t>Austrian</a:t>
            </a:r>
            <a:r>
              <a:rPr spc="2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monk</a:t>
            </a:r>
            <a:endParaRPr>
              <a:latin typeface="Times New Roman"/>
              <a:cs typeface="Times New Roman"/>
            </a:endParaRPr>
          </a:p>
          <a:p>
            <a:pPr marL="405765" indent="-393700">
              <a:buFont typeface="Wingdings"/>
              <a:buChar char=""/>
              <a:tabLst>
                <a:tab pos="405765" algn="l"/>
                <a:tab pos="406400" algn="l"/>
              </a:tabLst>
              <a:defRPr/>
            </a:pPr>
            <a:r>
              <a:rPr spc="-10" dirty="0">
                <a:latin typeface="Times New Roman"/>
                <a:cs typeface="Times New Roman"/>
              </a:rPr>
              <a:t>Born </a:t>
            </a:r>
            <a:r>
              <a:rPr dirty="0">
                <a:latin typeface="Times New Roman"/>
                <a:cs typeface="Times New Roman"/>
              </a:rPr>
              <a:t>in 1822 </a:t>
            </a:r>
            <a:r>
              <a:rPr spc="-10" dirty="0">
                <a:latin typeface="Times New Roman"/>
                <a:cs typeface="Times New Roman"/>
              </a:rPr>
              <a:t>near </a:t>
            </a:r>
            <a:r>
              <a:rPr spc="-5" dirty="0">
                <a:latin typeface="Times New Roman"/>
                <a:cs typeface="Times New Roman"/>
              </a:rPr>
              <a:t>Brunn </a:t>
            </a:r>
            <a:r>
              <a:rPr dirty="0">
                <a:latin typeface="Times New Roman"/>
                <a:cs typeface="Times New Roman"/>
              </a:rPr>
              <a:t>in </a:t>
            </a:r>
            <a:r>
              <a:rPr spc="-5" dirty="0">
                <a:latin typeface="Times New Roman"/>
                <a:cs typeface="Times New Roman"/>
              </a:rPr>
              <a:t>Austria,</a:t>
            </a:r>
            <a:r>
              <a:rPr spc="325" dirty="0">
                <a:latin typeface="Times New Roman"/>
                <a:cs typeface="Times New Roman"/>
              </a:rPr>
              <a:t> </a:t>
            </a:r>
            <a:r>
              <a:rPr spc="5" dirty="0">
                <a:latin typeface="Times New Roman"/>
                <a:cs typeface="Times New Roman"/>
              </a:rPr>
              <a:t>in</a:t>
            </a:r>
            <a:endParaRPr>
              <a:latin typeface="Times New Roman"/>
              <a:cs typeface="Times New Roman"/>
            </a:endParaRPr>
          </a:p>
          <a:p>
            <a:pPr marL="12700">
              <a:defRPr/>
            </a:pPr>
            <a:r>
              <a:rPr dirty="0">
                <a:latin typeface="Times New Roman"/>
                <a:cs typeface="Times New Roman"/>
              </a:rPr>
              <a:t>a poor</a:t>
            </a:r>
            <a:r>
              <a:rPr spc="-95" dirty="0">
                <a:latin typeface="Times New Roman"/>
                <a:cs typeface="Times New Roman"/>
              </a:rPr>
              <a:t> </a:t>
            </a:r>
            <a:r>
              <a:rPr spc="-35" dirty="0">
                <a:latin typeface="Times New Roman"/>
                <a:cs typeface="Times New Roman"/>
              </a:rPr>
              <a:t>family.</a:t>
            </a:r>
            <a:endParaRPr>
              <a:latin typeface="Times New Roman"/>
              <a:cs typeface="Times New Roman"/>
            </a:endParaRPr>
          </a:p>
          <a:p>
            <a:pPr marL="405765" indent="-393700">
              <a:buFont typeface="Wingdings"/>
              <a:buChar char=""/>
              <a:tabLst>
                <a:tab pos="405765" algn="l"/>
                <a:tab pos="406400" algn="l"/>
              </a:tabLst>
              <a:defRPr/>
            </a:pPr>
            <a:r>
              <a:rPr dirty="0">
                <a:latin typeface="Times New Roman"/>
                <a:cs typeface="Times New Roman"/>
              </a:rPr>
              <a:t>Studied</a:t>
            </a:r>
            <a:r>
              <a:rPr spc="23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the</a:t>
            </a:r>
            <a:r>
              <a:rPr spc="20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inheritance</a:t>
            </a:r>
            <a:r>
              <a:rPr spc="229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of</a:t>
            </a:r>
            <a:r>
              <a:rPr spc="22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traits</a:t>
            </a:r>
            <a:r>
              <a:rPr spc="2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in</a:t>
            </a:r>
            <a:r>
              <a:rPr spc="21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the</a:t>
            </a:r>
            <a:endParaRPr>
              <a:latin typeface="Times New Roman"/>
              <a:cs typeface="Times New Roman"/>
            </a:endParaRPr>
          </a:p>
          <a:p>
            <a:pPr marL="12700">
              <a:defRPr/>
            </a:pPr>
            <a:r>
              <a:rPr spc="-10" dirty="0">
                <a:latin typeface="Times New Roman"/>
                <a:cs typeface="Times New Roman"/>
              </a:rPr>
              <a:t>garden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pea</a:t>
            </a:r>
            <a:endParaRPr>
              <a:latin typeface="Times New Roman"/>
              <a:cs typeface="Times New Roman"/>
            </a:endParaRPr>
          </a:p>
          <a:p>
            <a:pPr marL="481965" indent="-469900">
              <a:buFont typeface="Wingdings"/>
              <a:buChar char=""/>
              <a:tabLst>
                <a:tab pos="481965" algn="l"/>
                <a:tab pos="482600" algn="l"/>
                <a:tab pos="2061210" algn="l"/>
                <a:tab pos="2793365" algn="l"/>
                <a:tab pos="3939540" algn="l"/>
                <a:tab pos="4552315" algn="l"/>
              </a:tabLst>
              <a:defRPr/>
            </a:pPr>
            <a:r>
              <a:rPr dirty="0">
                <a:latin typeface="Times New Roman"/>
                <a:cs typeface="Times New Roman"/>
              </a:rPr>
              <a:t>Published	his	</a:t>
            </a:r>
            <a:r>
              <a:rPr spc="-5" dirty="0">
                <a:latin typeface="Times New Roman"/>
                <a:cs typeface="Times New Roman"/>
              </a:rPr>
              <a:t>theory	</a:t>
            </a:r>
            <a:r>
              <a:rPr dirty="0">
                <a:latin typeface="Times New Roman"/>
                <a:cs typeface="Times New Roman"/>
              </a:rPr>
              <a:t>in	</a:t>
            </a:r>
            <a:r>
              <a:rPr spc="-5" dirty="0">
                <a:latin typeface="Times New Roman"/>
                <a:cs typeface="Times New Roman"/>
              </a:rPr>
              <a:t>1866</a:t>
            </a:r>
            <a:endParaRPr>
              <a:latin typeface="Times New Roman"/>
              <a:cs typeface="Times New Roman"/>
            </a:endParaRPr>
          </a:p>
          <a:p>
            <a:pPr marL="12700">
              <a:spcBef>
                <a:spcPts val="5"/>
              </a:spcBef>
              <a:defRPr/>
            </a:pPr>
            <a:r>
              <a:rPr spc="-5" dirty="0">
                <a:latin typeface="Times New Roman"/>
                <a:cs typeface="Times New Roman"/>
              </a:rPr>
              <a:t>“</a:t>
            </a:r>
            <a:r>
              <a:rPr i="1" spc="-5" dirty="0">
                <a:latin typeface="Times New Roman"/>
                <a:cs typeface="Times New Roman"/>
              </a:rPr>
              <a:t>Experiments </a:t>
            </a:r>
            <a:r>
              <a:rPr i="1" dirty="0">
                <a:latin typeface="Times New Roman"/>
                <a:cs typeface="Times New Roman"/>
              </a:rPr>
              <a:t>on Plant</a:t>
            </a:r>
            <a:r>
              <a:rPr i="1" spc="15" dirty="0">
                <a:latin typeface="Times New Roman"/>
                <a:cs typeface="Times New Roman"/>
              </a:rPr>
              <a:t> </a:t>
            </a:r>
            <a:r>
              <a:rPr i="1" spc="-5" dirty="0">
                <a:latin typeface="Times New Roman"/>
                <a:cs typeface="Times New Roman"/>
              </a:rPr>
              <a:t>Hybrids</a:t>
            </a:r>
            <a:r>
              <a:rPr spc="-5" dirty="0">
                <a:latin typeface="Times New Roman"/>
                <a:cs typeface="Times New Roman"/>
              </a:rPr>
              <a:t>”</a:t>
            </a:r>
            <a:endParaRPr>
              <a:latin typeface="Times New Roman"/>
              <a:cs typeface="Times New Roman"/>
            </a:endParaRPr>
          </a:p>
          <a:p>
            <a:pPr marL="485140" indent="-472440">
              <a:buFont typeface="Wingdings"/>
              <a:buChar char=""/>
              <a:tabLst>
                <a:tab pos="484505" algn="l"/>
                <a:tab pos="485140" algn="l"/>
                <a:tab pos="915035" algn="l"/>
                <a:tab pos="1780539" algn="l"/>
                <a:tab pos="2332355" algn="l"/>
                <a:tab pos="3140710" algn="l"/>
                <a:tab pos="3576954" algn="l"/>
                <a:tab pos="4689475" algn="l"/>
              </a:tabLst>
              <a:defRPr/>
            </a:pPr>
            <a:r>
              <a:rPr spc="-30" dirty="0">
                <a:latin typeface="Times New Roman"/>
                <a:cs typeface="Times New Roman"/>
              </a:rPr>
              <a:t>In	</a:t>
            </a:r>
            <a:r>
              <a:rPr spc="-5" dirty="0">
                <a:latin typeface="Times New Roman"/>
                <a:cs typeface="Times New Roman"/>
              </a:rPr>
              <a:t>1900,	</a:t>
            </a:r>
            <a:r>
              <a:rPr dirty="0">
                <a:latin typeface="Times New Roman"/>
                <a:cs typeface="Times New Roman"/>
              </a:rPr>
              <a:t>the	work	</a:t>
            </a:r>
            <a:r>
              <a:rPr spc="10" dirty="0">
                <a:latin typeface="Times New Roman"/>
                <a:cs typeface="Times New Roman"/>
              </a:rPr>
              <a:t>of	</a:t>
            </a:r>
            <a:r>
              <a:rPr spc="-5" dirty="0">
                <a:latin typeface="Times New Roman"/>
                <a:cs typeface="Times New Roman"/>
              </a:rPr>
              <a:t>Mendel	</a:t>
            </a:r>
            <a:r>
              <a:rPr spc="-10" dirty="0">
                <a:latin typeface="Times New Roman"/>
                <a:cs typeface="Times New Roman"/>
              </a:rPr>
              <a:t>was</a:t>
            </a:r>
            <a:endParaRPr>
              <a:latin typeface="Times New Roman"/>
              <a:cs typeface="Times New Roman"/>
            </a:endParaRPr>
          </a:p>
          <a:p>
            <a:pPr marL="12700">
              <a:defRPr/>
            </a:pPr>
            <a:r>
              <a:rPr spc="-5" dirty="0">
                <a:latin typeface="Times New Roman"/>
                <a:cs typeface="Times New Roman"/>
              </a:rPr>
              <a:t>independently rediscovered</a:t>
            </a:r>
            <a:r>
              <a:rPr spc="3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by</a:t>
            </a:r>
            <a:endParaRPr>
              <a:latin typeface="Times New Roman"/>
              <a:cs typeface="Times New Roman"/>
            </a:endParaRPr>
          </a:p>
          <a:p>
            <a:pPr marL="610235" lvl="1" indent="-140970">
              <a:spcBef>
                <a:spcPts val="5"/>
              </a:spcBef>
              <a:buSzPct val="95833"/>
              <a:buFont typeface="Wingdings"/>
              <a:buChar char=""/>
              <a:tabLst>
                <a:tab pos="610870" algn="l"/>
              </a:tabLst>
              <a:defRPr/>
            </a:pPr>
            <a:r>
              <a:rPr b="1" dirty="0">
                <a:latin typeface="Times New Roman"/>
                <a:cs typeface="Times New Roman"/>
              </a:rPr>
              <a:t>Hugo </a:t>
            </a:r>
            <a:r>
              <a:rPr b="1" spc="5" dirty="0">
                <a:latin typeface="Times New Roman"/>
                <a:cs typeface="Times New Roman"/>
              </a:rPr>
              <a:t>de </a:t>
            </a:r>
            <a:r>
              <a:rPr b="1" spc="-40" dirty="0">
                <a:latin typeface="Times New Roman"/>
                <a:cs typeface="Times New Roman"/>
              </a:rPr>
              <a:t>Vries</a:t>
            </a:r>
            <a:r>
              <a:rPr b="1" spc="-8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(Holland)</a:t>
            </a:r>
            <a:endParaRPr>
              <a:latin typeface="Times New Roman"/>
              <a:cs typeface="Times New Roman"/>
            </a:endParaRPr>
          </a:p>
          <a:p>
            <a:pPr marL="610235" lvl="1" indent="-140970">
              <a:buSzPct val="95833"/>
              <a:buFont typeface="Wingdings"/>
              <a:buChar char=""/>
              <a:tabLst>
                <a:tab pos="610870" algn="l"/>
              </a:tabLst>
              <a:defRPr/>
            </a:pPr>
            <a:r>
              <a:rPr b="1" spc="-5" dirty="0">
                <a:latin typeface="Times New Roman"/>
                <a:cs typeface="Times New Roman"/>
              </a:rPr>
              <a:t>Carl </a:t>
            </a:r>
            <a:r>
              <a:rPr b="1" spc="-15" dirty="0">
                <a:latin typeface="Times New Roman"/>
                <a:cs typeface="Times New Roman"/>
              </a:rPr>
              <a:t>Correns</a:t>
            </a:r>
            <a:r>
              <a:rPr b="1" spc="35" dirty="0">
                <a:latin typeface="Times New Roman"/>
                <a:cs typeface="Times New Roman"/>
              </a:rPr>
              <a:t> </a:t>
            </a:r>
            <a:r>
              <a:rPr spc="-15" dirty="0">
                <a:latin typeface="Times New Roman"/>
                <a:cs typeface="Times New Roman"/>
              </a:rPr>
              <a:t>(Germeny)</a:t>
            </a:r>
            <a:endParaRPr>
              <a:latin typeface="Times New Roman"/>
              <a:cs typeface="Times New Roman"/>
            </a:endParaRPr>
          </a:p>
          <a:p>
            <a:pPr marL="610235" lvl="1" indent="-140970">
              <a:buSzPct val="95833"/>
              <a:buFont typeface="Wingdings"/>
              <a:buChar char=""/>
              <a:tabLst>
                <a:tab pos="610870" algn="l"/>
              </a:tabLst>
              <a:defRPr/>
            </a:pPr>
            <a:r>
              <a:rPr b="1" spc="-5" dirty="0">
                <a:latin typeface="Times New Roman"/>
                <a:cs typeface="Times New Roman"/>
              </a:rPr>
              <a:t>Erich </a:t>
            </a:r>
            <a:r>
              <a:rPr b="1" spc="-30" dirty="0">
                <a:latin typeface="Times New Roman"/>
                <a:cs typeface="Times New Roman"/>
              </a:rPr>
              <a:t>Tschermak </a:t>
            </a:r>
            <a:r>
              <a:rPr spc="-5" dirty="0">
                <a:latin typeface="Times New Roman"/>
                <a:cs typeface="Times New Roman"/>
              </a:rPr>
              <a:t>(Austria).</a:t>
            </a:r>
            <a:endParaRPr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005040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838200"/>
            <a:ext cx="8915400" cy="1295400"/>
          </a:xfrm>
        </p:spPr>
        <p:txBody>
          <a:bodyPr/>
          <a:lstStyle/>
          <a:p>
            <a:pPr eaLnBrk="1" hangingPunct="1"/>
            <a:r>
              <a:rPr lang="en-US" smtClean="0"/>
              <a:t>Mendel looked at seven traits or characteristics of pea plants: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Department of Biotechnology,URCW</a:t>
            </a:r>
            <a:endParaRPr lang="en-IN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pPr eaLnBrk="1" hangingPunct="1"/>
            <a:r>
              <a:rPr lang="en-US" smtClean="0"/>
              <a:t>Mendel’s peas</a:t>
            </a:r>
          </a:p>
        </p:txBody>
      </p:sp>
      <p:pic>
        <p:nvPicPr>
          <p:cNvPr id="18437" name="Picture 5" descr="pea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09800"/>
            <a:ext cx="7924800" cy="409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7940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95400"/>
            <a:ext cx="8686800" cy="5181600"/>
          </a:xfrm>
        </p:spPr>
        <p:txBody>
          <a:bodyPr/>
          <a:lstStyle/>
          <a:p>
            <a:pPr eaLnBrk="1" hangingPunct="1"/>
            <a:r>
              <a:rPr lang="en-US" smtClean="0"/>
              <a:t>Introduction to Genetics and heredity</a:t>
            </a:r>
          </a:p>
          <a:p>
            <a:pPr eaLnBrk="1" hangingPunct="1"/>
            <a:r>
              <a:rPr lang="en-US" smtClean="0"/>
              <a:t>Gregor Mendel – a brief bio</a:t>
            </a:r>
          </a:p>
          <a:p>
            <a:pPr eaLnBrk="1" hangingPunct="1"/>
            <a:r>
              <a:rPr lang="en-US" smtClean="0"/>
              <a:t>Genetic terminology (glossary)</a:t>
            </a:r>
          </a:p>
          <a:p>
            <a:pPr eaLnBrk="1" hangingPunct="1"/>
            <a:r>
              <a:rPr lang="en-US" smtClean="0"/>
              <a:t>Monohybrid crosses</a:t>
            </a:r>
          </a:p>
          <a:p>
            <a:pPr eaLnBrk="1" hangingPunct="1"/>
            <a:r>
              <a:rPr lang="en-US" smtClean="0"/>
              <a:t>Patterns of inheritance</a:t>
            </a:r>
          </a:p>
          <a:p>
            <a:pPr eaLnBrk="1" hangingPunct="1"/>
            <a:r>
              <a:rPr lang="en-US" smtClean="0"/>
              <a:t>Dihybrid crosses</a:t>
            </a:r>
          </a:p>
          <a:p>
            <a:pPr eaLnBrk="1" hangingPunct="1"/>
            <a:r>
              <a:rPr lang="en-US" smtClean="0"/>
              <a:t>Test cross</a:t>
            </a:r>
          </a:p>
          <a:p>
            <a:pPr eaLnBrk="1" hangingPunct="1"/>
            <a:r>
              <a:rPr lang="en-US" smtClean="0"/>
              <a:t>Beyond Mendelian Genetics – incomplete dominance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Department of Biotechnology,URCW</a:t>
            </a:r>
            <a:endParaRPr lang="en-IN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smtClean="0"/>
              <a:t>GENETICS</a:t>
            </a:r>
          </a:p>
        </p:txBody>
      </p:sp>
      <p:pic>
        <p:nvPicPr>
          <p:cNvPr id="5124" name="Picture 5" descr="pea-pods-lit-from-behind-on-slate-blue-rotated-and-cropped-AJH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676400"/>
            <a:ext cx="2039938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6302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153400" cy="4876800"/>
          </a:xfrm>
        </p:spPr>
        <p:txBody>
          <a:bodyPr/>
          <a:lstStyle/>
          <a:p>
            <a:pPr eaLnBrk="1" hangingPunct="1"/>
            <a:r>
              <a:rPr lang="en-US" b="1" smtClean="0"/>
              <a:t>GENETICS</a:t>
            </a:r>
            <a:r>
              <a:rPr lang="en-US" smtClean="0"/>
              <a:t> – branch of biology that deals with heredity and variation of organisms.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b="1" smtClean="0"/>
              <a:t>Chromosomes</a:t>
            </a:r>
            <a:r>
              <a:rPr lang="en-US" smtClean="0"/>
              <a:t> carry the hereditary information (genes)</a:t>
            </a:r>
          </a:p>
          <a:p>
            <a:pPr lvl="2" eaLnBrk="1" hangingPunct="1"/>
            <a:r>
              <a:rPr lang="en-US" smtClean="0"/>
              <a:t>Arrangement of nucleotides in DNA</a:t>
            </a:r>
          </a:p>
          <a:p>
            <a:pPr lvl="2" eaLnBrk="1" hangingPunct="1"/>
            <a:r>
              <a:rPr lang="en-US" smtClean="0"/>
              <a:t>DNA </a:t>
            </a:r>
            <a:r>
              <a:rPr lang="en-US" smtClean="0">
                <a:sym typeface="Wingdings" pitchFamily="2" charset="2"/>
              </a:rPr>
              <a:t> RNA  Proteins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Department of Biotechnology,URCW</a:t>
            </a:r>
            <a:endParaRPr lang="en-IN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Introduction to Genetics</a:t>
            </a:r>
          </a:p>
        </p:txBody>
      </p:sp>
      <p:pic>
        <p:nvPicPr>
          <p:cNvPr id="6148" name="Picture 5" descr="chromos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3400" y="3048000"/>
            <a:ext cx="2000250" cy="359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4683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381000"/>
            <a:ext cx="7772400" cy="4114800"/>
          </a:xfrm>
        </p:spPr>
        <p:txBody>
          <a:bodyPr/>
          <a:lstStyle/>
          <a:p>
            <a:pPr eaLnBrk="1" hangingPunct="1"/>
            <a:r>
              <a:rPr lang="en-US" smtClean="0"/>
              <a:t>Chromosomes (and genes) occur in pairs</a:t>
            </a:r>
            <a:br>
              <a:rPr lang="en-US" smtClean="0"/>
            </a:br>
            <a:r>
              <a:rPr lang="en-US" b="1" smtClean="0"/>
              <a:t>Homologous Chromosomes</a:t>
            </a:r>
          </a:p>
          <a:p>
            <a:pPr eaLnBrk="1" hangingPunct="1"/>
            <a:r>
              <a:rPr lang="en-US" smtClean="0"/>
              <a:t>New combinations of genes occur in sexual reproduction</a:t>
            </a:r>
          </a:p>
          <a:p>
            <a:pPr lvl="1" eaLnBrk="1" hangingPunct="1"/>
            <a:r>
              <a:rPr lang="en-US" smtClean="0"/>
              <a:t>Fertilization from two parents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Department of Biotechnology,URCW</a:t>
            </a:r>
            <a:endParaRPr lang="en-IN"/>
          </a:p>
        </p:txBody>
      </p:sp>
      <p:pic>
        <p:nvPicPr>
          <p:cNvPr id="5124" name="Picture 4" descr="f_b11homolg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276600"/>
            <a:ext cx="52578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501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0" y="1066800"/>
            <a:ext cx="88392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/>
              <a:t>Gene </a:t>
            </a:r>
            <a:r>
              <a:rPr lang="en-US" smtClean="0"/>
              <a:t>– a unit of heredity; </a:t>
            </a:r>
            <a:br>
              <a:rPr lang="en-US" smtClean="0"/>
            </a:br>
            <a:r>
              <a:rPr lang="en-US" smtClean="0"/>
              <a:t>a section of DNA sequence </a:t>
            </a:r>
            <a:br>
              <a:rPr lang="en-US" smtClean="0"/>
            </a:br>
            <a:r>
              <a:rPr lang="en-US" smtClean="0"/>
              <a:t>encoding a single protein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Genome </a:t>
            </a:r>
            <a:r>
              <a:rPr lang="en-US" smtClean="0"/>
              <a:t>– the entire set </a:t>
            </a:r>
            <a:br>
              <a:rPr lang="en-US" smtClean="0"/>
            </a:br>
            <a:r>
              <a:rPr lang="en-US" smtClean="0"/>
              <a:t>of genes in an organism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Alleles </a:t>
            </a:r>
            <a:r>
              <a:rPr lang="en-US" smtClean="0"/>
              <a:t>– two genes that occupy the same position on homologous chromosomes and that cover the same trait (like ‘flavors’ of a trait).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Locus </a:t>
            </a:r>
            <a:r>
              <a:rPr lang="en-US" smtClean="0"/>
              <a:t>– a fixed location on a strand of DNA where a gene or one of its alleles is located.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Department of Biotechnology,URCW</a:t>
            </a:r>
            <a:endParaRPr lang="en-IN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8077200" cy="838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Genetics terms you need to know:</a:t>
            </a:r>
          </a:p>
        </p:txBody>
      </p:sp>
      <p:pic>
        <p:nvPicPr>
          <p:cNvPr id="10245" name="Picture 5" descr="ge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143000"/>
            <a:ext cx="2359025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916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228600"/>
            <a:ext cx="8534400" cy="6400800"/>
          </a:xfrm>
        </p:spPr>
        <p:txBody>
          <a:bodyPr/>
          <a:lstStyle/>
          <a:p>
            <a:pPr eaLnBrk="1" hangingPunct="1"/>
            <a:r>
              <a:rPr lang="en-US" b="1" smtClean="0"/>
              <a:t>Homozygous </a:t>
            </a:r>
            <a:r>
              <a:rPr lang="en-US" smtClean="0"/>
              <a:t>– having identical genes (one from each parent) for a particular characteristic.</a:t>
            </a:r>
          </a:p>
          <a:p>
            <a:pPr eaLnBrk="1" hangingPunct="1"/>
            <a:r>
              <a:rPr lang="en-US" b="1" smtClean="0"/>
              <a:t>Heterozygous</a:t>
            </a:r>
            <a:r>
              <a:rPr lang="en-US" smtClean="0"/>
              <a:t> – having two different genes for a particular characteristic.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b="1" smtClean="0"/>
              <a:t>Dominant </a:t>
            </a:r>
            <a:r>
              <a:rPr lang="en-US" smtClean="0"/>
              <a:t>– the allele of a gene that masks or suppresses the expression of an alternate allele; the trait appears in the heterozygous condition.</a:t>
            </a:r>
          </a:p>
          <a:p>
            <a:pPr eaLnBrk="1" hangingPunct="1"/>
            <a:r>
              <a:rPr lang="en-US" b="1" smtClean="0"/>
              <a:t>Recessive </a:t>
            </a:r>
            <a:r>
              <a:rPr lang="en-US" smtClean="0"/>
              <a:t>– an allele that is masked by a dominant allele; does not appear in the heterozygous condition, only in homozygous.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Department of Biotechnology,URCW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1692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52400"/>
            <a:ext cx="8763000" cy="6400800"/>
          </a:xfrm>
        </p:spPr>
        <p:txBody>
          <a:bodyPr/>
          <a:lstStyle/>
          <a:p>
            <a:pPr eaLnBrk="1" hangingPunct="1"/>
            <a:r>
              <a:rPr lang="en-US" b="1" u="sng" smtClean="0"/>
              <a:t>Genotype</a:t>
            </a:r>
            <a:r>
              <a:rPr lang="en-US" smtClean="0"/>
              <a:t> – the genetic makeup of an organisms</a:t>
            </a:r>
          </a:p>
          <a:p>
            <a:pPr eaLnBrk="1" hangingPunct="1"/>
            <a:r>
              <a:rPr lang="en-US" b="1" u="sng" smtClean="0"/>
              <a:t>Phenotype</a:t>
            </a:r>
            <a:r>
              <a:rPr lang="en-US" u="sng" smtClean="0"/>
              <a:t> </a:t>
            </a:r>
            <a:r>
              <a:rPr lang="en-US" smtClean="0"/>
              <a:t>– the physical appearance </a:t>
            </a:r>
          </a:p>
          <a:p>
            <a:pPr eaLnBrk="1" hangingPunct="1">
              <a:buFontTx/>
              <a:buNone/>
            </a:pPr>
            <a:r>
              <a:rPr lang="en-US" smtClean="0"/>
              <a:t>	of an organism (Genotype + environment)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/>
            <a:r>
              <a:rPr lang="en-US" b="1" smtClean="0"/>
              <a:t>Monohybrid cross</a:t>
            </a:r>
            <a:r>
              <a:rPr lang="en-US" smtClean="0"/>
              <a:t>:  a genetic cross involving a single pair of genes (one trait); parents differ by a single trait.</a:t>
            </a:r>
          </a:p>
          <a:p>
            <a:pPr eaLnBrk="1" hangingPunct="1"/>
            <a:r>
              <a:rPr lang="en-US" b="1" smtClean="0"/>
              <a:t>P</a:t>
            </a:r>
            <a:r>
              <a:rPr lang="en-US" smtClean="0"/>
              <a:t> = Parental generation</a:t>
            </a:r>
          </a:p>
          <a:p>
            <a:pPr eaLnBrk="1" hangingPunct="1"/>
            <a:r>
              <a:rPr lang="en-US" b="1" smtClean="0"/>
              <a:t>F</a:t>
            </a:r>
            <a:r>
              <a:rPr lang="en-US" b="1" baseline="-25000" smtClean="0"/>
              <a:t>1</a:t>
            </a:r>
            <a:r>
              <a:rPr lang="en-US" b="1" smtClean="0"/>
              <a:t> </a:t>
            </a:r>
            <a:r>
              <a:rPr lang="en-US" smtClean="0"/>
              <a:t>= First filial generation; offspring from a genetic cross.</a:t>
            </a:r>
          </a:p>
          <a:p>
            <a:pPr eaLnBrk="1" hangingPunct="1"/>
            <a:r>
              <a:rPr lang="en-US" b="1" smtClean="0"/>
              <a:t>F</a:t>
            </a:r>
            <a:r>
              <a:rPr lang="en-US" b="1" baseline="-25000" smtClean="0"/>
              <a:t>2</a:t>
            </a:r>
            <a:r>
              <a:rPr lang="en-US" b="1" smtClean="0"/>
              <a:t> </a:t>
            </a:r>
            <a:r>
              <a:rPr lang="en-US" smtClean="0"/>
              <a:t>= Second filial generation of a genetic cross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Department of Biotechnology,URCW</a:t>
            </a:r>
            <a:endParaRPr lang="en-IN"/>
          </a:p>
        </p:txBody>
      </p:sp>
      <p:pic>
        <p:nvPicPr>
          <p:cNvPr id="10243" name="Picture 7" descr="calendul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838200"/>
            <a:ext cx="8858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4238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object 2"/>
          <p:cNvSpPr txBox="1">
            <a:spLocks noChangeArrowheads="1"/>
          </p:cNvSpPr>
          <p:nvPr/>
        </p:nvSpPr>
        <p:spPr bwMode="auto">
          <a:xfrm>
            <a:off x="536575" y="514350"/>
            <a:ext cx="8228013" cy="246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065" rIns="0" bIns="0">
            <a:spAutoFit/>
          </a:bodyPr>
          <a:lstStyle>
            <a:lvl1pPr marL="12700">
              <a:tabLst>
                <a:tab pos="277813" algn="l"/>
              </a:tabLst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277813" algn="l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27781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277813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277813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77813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77813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77813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77813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ts val="100"/>
              </a:spcBef>
              <a:buFont typeface="Wingdings" pitchFamily="2" charset="2"/>
              <a:buChar char=""/>
            </a:pPr>
            <a:r>
              <a:rPr lang="en-US" sz="2000" b="1" u="sng">
                <a:solidFill>
                  <a:srgbClr val="0F243E"/>
                </a:solidFill>
                <a:cs typeface="Times New Roman" pitchFamily="18" charset="0"/>
              </a:rPr>
              <a:t>Dominant allele</a:t>
            </a:r>
            <a:r>
              <a:rPr lang="en-US" sz="2000" b="1">
                <a:solidFill>
                  <a:srgbClr val="0F243E"/>
                </a:solidFill>
                <a:cs typeface="Times New Roman" pitchFamily="18" charset="0"/>
              </a:rPr>
              <a:t>: A</a:t>
            </a:r>
            <a:r>
              <a:rPr lang="en-US" sz="2000">
                <a:solidFill>
                  <a:srgbClr val="0F243E"/>
                </a:solidFill>
                <a:cs typeface="Times New Roman" pitchFamily="18" charset="0"/>
              </a:rPr>
              <a:t>n allele that masks the presence of a recessive allele in  the phenotype. Dominant alleles for a trait are usually expressed if an individual  is homozygous dominant or heterozygous.</a:t>
            </a:r>
            <a:endParaRPr lang="en-US" sz="2000">
              <a:cs typeface="Times New Roman" pitchFamily="18" charset="0"/>
            </a:endParaRPr>
          </a:p>
          <a:p>
            <a:pPr algn="just">
              <a:buFont typeface="Wingdings" pitchFamily="2" charset="2"/>
              <a:buChar char=""/>
            </a:pPr>
            <a:r>
              <a:rPr lang="en-US" sz="2000" b="1" u="sng">
                <a:solidFill>
                  <a:srgbClr val="0F243E"/>
                </a:solidFill>
                <a:cs typeface="Times New Roman" pitchFamily="18" charset="0"/>
              </a:rPr>
              <a:t>Recessive alleles:</a:t>
            </a:r>
            <a:r>
              <a:rPr lang="en-US" sz="2000" b="1">
                <a:solidFill>
                  <a:srgbClr val="0F243E"/>
                </a:solidFill>
                <a:cs typeface="Times New Roman" pitchFamily="18" charset="0"/>
              </a:rPr>
              <a:t> </a:t>
            </a:r>
            <a:r>
              <a:rPr lang="en-US" sz="2000">
                <a:solidFill>
                  <a:srgbClr val="0F243E"/>
                </a:solidFill>
                <a:cs typeface="Times New Roman" pitchFamily="18" charset="0"/>
              </a:rPr>
              <a:t>An allele that is masked in the phenotype by the presence  of a dominant allele. Recessive alleles are expressed in the phenotype when  the genotype is homozygous recessive</a:t>
            </a:r>
            <a:endParaRPr lang="en-US" sz="2000">
              <a:cs typeface="Times New Roman" pitchFamily="18" charset="0"/>
            </a:endParaRPr>
          </a:p>
          <a:p>
            <a:pPr algn="just">
              <a:buFont typeface="Wingdings" pitchFamily="2" charset="2"/>
              <a:buChar char=""/>
            </a:pPr>
            <a:r>
              <a:rPr lang="en-US" sz="2000">
                <a:solidFill>
                  <a:srgbClr val="0F243E"/>
                </a:solidFill>
                <a:cs typeface="Times New Roman" pitchFamily="18" charset="0"/>
              </a:rPr>
              <a:t>The uppercase letters are used to denote dominant alleles, whereas the</a:t>
            </a:r>
            <a:endParaRPr lang="en-US" sz="2000">
              <a:cs typeface="Times New Roman" pitchFamily="18" charset="0"/>
            </a:endParaRPr>
          </a:p>
          <a:p>
            <a:pPr algn="just"/>
            <a:r>
              <a:rPr lang="en-US" sz="2000">
                <a:solidFill>
                  <a:srgbClr val="0F243E"/>
                </a:solidFill>
                <a:cs typeface="Times New Roman" pitchFamily="18" charset="0"/>
              </a:rPr>
              <a:t>lowercase letters are used to denote recessive alleles.</a:t>
            </a:r>
            <a:endParaRPr lang="en-US" sz="2000">
              <a:cs typeface="Times New Roman" pitchFamily="18" charset="0"/>
            </a:endParaRPr>
          </a:p>
        </p:txBody>
      </p:sp>
      <p:sp>
        <p:nvSpPr>
          <p:cNvPr id="11267" name="object 3"/>
          <p:cNvSpPr>
            <a:spLocks noChangeArrowheads="1"/>
          </p:cNvSpPr>
          <p:nvPr/>
        </p:nvSpPr>
        <p:spPr bwMode="auto">
          <a:xfrm>
            <a:off x="2020888" y="3124200"/>
            <a:ext cx="5105400" cy="3590925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Department of Biotechnology,URCW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9498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bject 2"/>
          <p:cNvSpPr txBox="1">
            <a:spLocks noChangeArrowheads="1"/>
          </p:cNvSpPr>
          <p:nvPr/>
        </p:nvSpPr>
        <p:spPr bwMode="auto">
          <a:xfrm>
            <a:off x="536575" y="1133475"/>
            <a:ext cx="8226425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1430" rIns="0" bIns="0">
            <a:spAutoFit/>
          </a:bodyPr>
          <a:lstStyle>
            <a:lvl1pPr marL="12700">
              <a:tabLst>
                <a:tab pos="277813" algn="l"/>
                <a:tab pos="1968500" algn="l"/>
                <a:tab pos="2930525" algn="l"/>
                <a:tab pos="3454400" algn="l"/>
                <a:tab pos="4186238" algn="l"/>
                <a:tab pos="4948238" algn="l"/>
                <a:tab pos="5345113" algn="l"/>
                <a:tab pos="5865813" algn="l"/>
                <a:tab pos="6604000" algn="l"/>
                <a:tab pos="7350125" algn="l"/>
                <a:tab pos="7816850" algn="l"/>
              </a:tabLst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277813" algn="l"/>
                <a:tab pos="1968500" algn="l"/>
                <a:tab pos="2930525" algn="l"/>
                <a:tab pos="3454400" algn="l"/>
                <a:tab pos="4186238" algn="l"/>
                <a:tab pos="4948238" algn="l"/>
                <a:tab pos="5345113" algn="l"/>
                <a:tab pos="5865813" algn="l"/>
                <a:tab pos="6604000" algn="l"/>
                <a:tab pos="7350125" algn="l"/>
                <a:tab pos="7816850" algn="l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277813" algn="l"/>
                <a:tab pos="1968500" algn="l"/>
                <a:tab pos="2930525" algn="l"/>
                <a:tab pos="3454400" algn="l"/>
                <a:tab pos="4186238" algn="l"/>
                <a:tab pos="4948238" algn="l"/>
                <a:tab pos="5345113" algn="l"/>
                <a:tab pos="5865813" algn="l"/>
                <a:tab pos="6604000" algn="l"/>
                <a:tab pos="7350125" algn="l"/>
                <a:tab pos="78168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277813" algn="l"/>
                <a:tab pos="1968500" algn="l"/>
                <a:tab pos="2930525" algn="l"/>
                <a:tab pos="3454400" algn="l"/>
                <a:tab pos="4186238" algn="l"/>
                <a:tab pos="4948238" algn="l"/>
                <a:tab pos="5345113" algn="l"/>
                <a:tab pos="5865813" algn="l"/>
                <a:tab pos="6604000" algn="l"/>
                <a:tab pos="7350125" algn="l"/>
                <a:tab pos="781685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277813" algn="l"/>
                <a:tab pos="1968500" algn="l"/>
                <a:tab pos="2930525" algn="l"/>
                <a:tab pos="3454400" algn="l"/>
                <a:tab pos="4186238" algn="l"/>
                <a:tab pos="4948238" algn="l"/>
                <a:tab pos="5345113" algn="l"/>
                <a:tab pos="5865813" algn="l"/>
                <a:tab pos="6604000" algn="l"/>
                <a:tab pos="7350125" algn="l"/>
                <a:tab pos="781685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77813" algn="l"/>
                <a:tab pos="1968500" algn="l"/>
                <a:tab pos="2930525" algn="l"/>
                <a:tab pos="3454400" algn="l"/>
                <a:tab pos="4186238" algn="l"/>
                <a:tab pos="4948238" algn="l"/>
                <a:tab pos="5345113" algn="l"/>
                <a:tab pos="5865813" algn="l"/>
                <a:tab pos="6604000" algn="l"/>
                <a:tab pos="7350125" algn="l"/>
                <a:tab pos="781685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77813" algn="l"/>
                <a:tab pos="1968500" algn="l"/>
                <a:tab pos="2930525" algn="l"/>
                <a:tab pos="3454400" algn="l"/>
                <a:tab pos="4186238" algn="l"/>
                <a:tab pos="4948238" algn="l"/>
                <a:tab pos="5345113" algn="l"/>
                <a:tab pos="5865813" algn="l"/>
                <a:tab pos="6604000" algn="l"/>
                <a:tab pos="7350125" algn="l"/>
                <a:tab pos="781685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77813" algn="l"/>
                <a:tab pos="1968500" algn="l"/>
                <a:tab pos="2930525" algn="l"/>
                <a:tab pos="3454400" algn="l"/>
                <a:tab pos="4186238" algn="l"/>
                <a:tab pos="4948238" algn="l"/>
                <a:tab pos="5345113" algn="l"/>
                <a:tab pos="5865813" algn="l"/>
                <a:tab pos="6604000" algn="l"/>
                <a:tab pos="7350125" algn="l"/>
                <a:tab pos="781685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77813" algn="l"/>
                <a:tab pos="1968500" algn="l"/>
                <a:tab pos="2930525" algn="l"/>
                <a:tab pos="3454400" algn="l"/>
                <a:tab pos="4186238" algn="l"/>
                <a:tab pos="4948238" algn="l"/>
                <a:tab pos="5345113" algn="l"/>
                <a:tab pos="5865813" algn="l"/>
                <a:tab pos="6604000" algn="l"/>
                <a:tab pos="7350125" algn="l"/>
                <a:tab pos="781685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88"/>
              </a:spcBef>
              <a:buFont typeface="Wingdings" pitchFamily="2" charset="2"/>
              <a:buChar char=""/>
            </a:pPr>
            <a:r>
              <a:rPr lang="en-US" sz="2000" b="1">
                <a:solidFill>
                  <a:srgbClr val="0F243E"/>
                </a:solidFill>
                <a:cs typeface="Times New Roman" pitchFamily="18" charset="0"/>
              </a:rPr>
              <a:t>Homozygous:	</a:t>
            </a:r>
            <a:r>
              <a:rPr lang="en-US" sz="2000">
                <a:solidFill>
                  <a:srgbClr val="0F243E"/>
                </a:solidFill>
                <a:cs typeface="Times New Roman" pitchFamily="18" charset="0"/>
              </a:rPr>
              <a:t>Having	the	same	allele	at	the	same	locus	on	pair  of homologous chromosomes. Homozygous also refers to a genotype consisting</a:t>
            </a:r>
            <a:endParaRPr lang="en-US" sz="2000"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624638" y="1743075"/>
            <a:ext cx="2135187" cy="330200"/>
          </a:xfrm>
          <a:prstGeom prst="rect">
            <a:avLst/>
          </a:prstGeom>
        </p:spPr>
        <p:txBody>
          <a:bodyPr lIns="0" tIns="11430" rIns="0" bIns="0">
            <a:spAutoFit/>
          </a:bodyPr>
          <a:lstStyle/>
          <a:p>
            <a:pPr marL="12700">
              <a:spcBef>
                <a:spcPts val="90"/>
              </a:spcBef>
              <a:defRPr/>
            </a:pPr>
            <a:r>
              <a:rPr sz="2000" spc="-10" dirty="0">
                <a:solidFill>
                  <a:srgbClr val="0F243E"/>
                </a:solidFill>
                <a:latin typeface="Times New Roman"/>
                <a:cs typeface="Times New Roman"/>
              </a:rPr>
              <a:t>Individuals </a:t>
            </a:r>
            <a:r>
              <a:rPr sz="2000" spc="-20" dirty="0">
                <a:solidFill>
                  <a:srgbClr val="0F243E"/>
                </a:solidFill>
                <a:latin typeface="Times New Roman"/>
                <a:cs typeface="Times New Roman"/>
              </a:rPr>
              <a:t>who</a:t>
            </a:r>
            <a:r>
              <a:rPr sz="2000" spc="290" dirty="0">
                <a:solidFill>
                  <a:srgbClr val="0F243E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F243E"/>
                </a:solidFill>
                <a:latin typeface="Times New Roman"/>
                <a:cs typeface="Times New Roman"/>
              </a:rPr>
              <a:t>are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2292" name="object 4"/>
          <p:cNvSpPr txBox="1">
            <a:spLocks noChangeArrowheads="1"/>
          </p:cNvSpPr>
          <p:nvPr/>
        </p:nvSpPr>
        <p:spPr bwMode="auto">
          <a:xfrm>
            <a:off x="536575" y="1743075"/>
            <a:ext cx="5894388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1430" rIns="0" bIns="0">
            <a:spAutoFit/>
          </a:bodyPr>
          <a:lstStyle>
            <a:lvl1pPr marL="1270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88"/>
              </a:spcBef>
            </a:pPr>
            <a:r>
              <a:rPr lang="en-US" sz="2000">
                <a:solidFill>
                  <a:srgbClr val="0F243E"/>
                </a:solidFill>
                <a:cs typeface="Times New Roman" pitchFamily="18" charset="0"/>
              </a:rPr>
              <a:t>of two identical alleles of a gene for a particular trait.  homozygous for a trait are referred to as homozygotes.</a:t>
            </a:r>
            <a:endParaRPr lang="en-US" sz="2000">
              <a:cs typeface="Times New Roman" pitchFamily="18" charset="0"/>
            </a:endParaRPr>
          </a:p>
        </p:txBody>
      </p:sp>
      <p:sp>
        <p:nvSpPr>
          <p:cNvPr id="12293" name="object 5"/>
          <p:cNvSpPr>
            <a:spLocks noChangeArrowheads="1"/>
          </p:cNvSpPr>
          <p:nvPr/>
        </p:nvSpPr>
        <p:spPr bwMode="auto">
          <a:xfrm>
            <a:off x="2667000" y="3067050"/>
            <a:ext cx="4038600" cy="318135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Department of Biotechnology,URCW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699190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</TotalTime>
  <Words>480</Words>
  <Application>Microsoft Office PowerPoint</Application>
  <PresentationFormat>On-screen Show (4:3)</PresentationFormat>
  <Paragraphs>111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PowerPoint Presentation</vt:lpstr>
      <vt:lpstr>GENETICS</vt:lpstr>
      <vt:lpstr>Introduction to Genetics</vt:lpstr>
      <vt:lpstr>PowerPoint Presentation</vt:lpstr>
      <vt:lpstr>Genetics terms you need to know: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Gregor Johann Mendel</vt:lpstr>
      <vt:lpstr>Father of Genetics Gregor Johann Mendel  (1822-1884)</vt:lpstr>
      <vt:lpstr>Mendel’s peas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4</cp:revision>
  <dcterms:created xsi:type="dcterms:W3CDTF">2022-05-05T10:26:39Z</dcterms:created>
  <dcterms:modified xsi:type="dcterms:W3CDTF">2022-05-06T04:53:39Z</dcterms:modified>
</cp:coreProperties>
</file>