
<file path=[Content_Types].xml><?xml version="1.0" encoding="utf-8"?>
<Types xmlns="http://schemas.openxmlformats.org/package/2006/content-types">
  <Default Extension="aac"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2"/>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p:scale>
          <a:sx n="100" d="100"/>
          <a:sy n="100" d="100"/>
        </p:scale>
        <p:origin x="-12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8"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89"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9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91"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2"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93"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37490429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DF4C89-86AA-487C-A39C-7B1B0BCDAC12}" type="datetime1">
              <a:rPr lang="en-US" smtClean="0"/>
              <a:t>5/5/2022</a:t>
            </a:fld>
            <a:endParaRPr lang="en-US"/>
          </a:p>
        </p:txBody>
      </p:sp>
      <p:sp>
        <p:nvSpPr>
          <p:cNvPr id="5" name="Footer Placeholder 4"/>
          <p:cNvSpPr>
            <a:spLocks noGrp="1"/>
          </p:cNvSpPr>
          <p:nvPr>
            <p:ph type="ftr" sz="quarter" idx="11"/>
          </p:nvPr>
        </p:nvSpPr>
        <p:spPr/>
        <p:txBody>
          <a:bodyPr/>
          <a:lstStyle/>
          <a:p>
            <a:r>
              <a:rPr lang="en-US" smtClean="0"/>
              <a:t>Department of Commerce with Computer Application,URCW</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DD3A6-E519-4C13-BF44-309A066F85E8}" type="datetime1">
              <a:rPr lang="en-US" smtClean="0"/>
              <a:t>5/5/2022</a:t>
            </a:fld>
            <a:endParaRPr lang="en-US"/>
          </a:p>
        </p:txBody>
      </p:sp>
      <p:sp>
        <p:nvSpPr>
          <p:cNvPr id="5" name="Footer Placeholder 4"/>
          <p:cNvSpPr>
            <a:spLocks noGrp="1"/>
          </p:cNvSpPr>
          <p:nvPr>
            <p:ph type="ftr" sz="quarter" idx="11"/>
          </p:nvPr>
        </p:nvSpPr>
        <p:spPr/>
        <p:txBody>
          <a:bodyPr/>
          <a:lstStyle/>
          <a:p>
            <a:r>
              <a:rPr lang="en-US" smtClean="0"/>
              <a:t>Department of Commerce with Computer Application,URCW</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EEA62-2AF7-4F56-BF20-8A569DDA2B7A}" type="datetime1">
              <a:rPr lang="en-US" smtClean="0"/>
              <a:t>5/5/2022</a:t>
            </a:fld>
            <a:endParaRPr lang="en-US"/>
          </a:p>
        </p:txBody>
      </p:sp>
      <p:sp>
        <p:nvSpPr>
          <p:cNvPr id="5" name="Footer Placeholder 4"/>
          <p:cNvSpPr>
            <a:spLocks noGrp="1"/>
          </p:cNvSpPr>
          <p:nvPr>
            <p:ph type="ftr" sz="quarter" idx="11"/>
          </p:nvPr>
        </p:nvSpPr>
        <p:spPr/>
        <p:txBody>
          <a:bodyPr/>
          <a:lstStyle/>
          <a:p>
            <a:r>
              <a:rPr lang="en-US" smtClean="0"/>
              <a:t>Department of Commerce with Computer Application,URCW</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D3448-CDDB-4E6C-9BA4-E06090B193EE}" type="datetime1">
              <a:rPr lang="en-US" smtClean="0"/>
              <a:t>5/5/2022</a:t>
            </a:fld>
            <a:endParaRPr lang="en-US"/>
          </a:p>
        </p:txBody>
      </p:sp>
      <p:sp>
        <p:nvSpPr>
          <p:cNvPr id="5" name="Footer Placeholder 4"/>
          <p:cNvSpPr>
            <a:spLocks noGrp="1"/>
          </p:cNvSpPr>
          <p:nvPr>
            <p:ph type="ftr" sz="quarter" idx="11"/>
          </p:nvPr>
        </p:nvSpPr>
        <p:spPr/>
        <p:txBody>
          <a:bodyPr/>
          <a:lstStyle/>
          <a:p>
            <a:r>
              <a:rPr lang="en-US" smtClean="0"/>
              <a:t>Department of Commerce with Computer Application,URCW</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A9CDCF5-556E-4561-9FF9-E6D10EE77EBA}" type="datetime1">
              <a:rPr lang="en-US" smtClean="0"/>
              <a:t>5/5/2022</a:t>
            </a:fld>
            <a:endParaRPr lang="en-US"/>
          </a:p>
        </p:txBody>
      </p:sp>
      <p:sp>
        <p:nvSpPr>
          <p:cNvPr id="5" name="Footer Placeholder 4"/>
          <p:cNvSpPr>
            <a:spLocks noGrp="1"/>
          </p:cNvSpPr>
          <p:nvPr>
            <p:ph type="ftr" sz="quarter" idx="11"/>
          </p:nvPr>
        </p:nvSpPr>
        <p:spPr/>
        <p:txBody>
          <a:bodyPr/>
          <a:lstStyle/>
          <a:p>
            <a:r>
              <a:rPr lang="en-US" smtClean="0"/>
              <a:t>Department of Commerce with Computer Application,URCW</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75EC3D-804C-4C75-88AD-A2CB0934D6D2}" type="datetime1">
              <a:rPr lang="en-US" smtClean="0"/>
              <a:t>5/5/2022</a:t>
            </a:fld>
            <a:endParaRPr lang="en-US"/>
          </a:p>
        </p:txBody>
      </p:sp>
      <p:sp>
        <p:nvSpPr>
          <p:cNvPr id="6" name="Footer Placeholder 5"/>
          <p:cNvSpPr>
            <a:spLocks noGrp="1"/>
          </p:cNvSpPr>
          <p:nvPr>
            <p:ph type="ftr" sz="quarter" idx="11"/>
          </p:nvPr>
        </p:nvSpPr>
        <p:spPr/>
        <p:txBody>
          <a:bodyPr/>
          <a:lstStyle/>
          <a:p>
            <a:r>
              <a:rPr lang="en-US" smtClean="0"/>
              <a:t>Department of Commerce with Computer Application,URCW</a:t>
            </a:r>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F726B8-3F92-494D-9584-D3BAA59534E8}" type="datetime1">
              <a:rPr lang="en-US" smtClean="0"/>
              <a:t>5/5/2022</a:t>
            </a:fld>
            <a:endParaRPr lang="en-US"/>
          </a:p>
        </p:txBody>
      </p:sp>
      <p:sp>
        <p:nvSpPr>
          <p:cNvPr id="8" name="Footer Placeholder 7"/>
          <p:cNvSpPr>
            <a:spLocks noGrp="1"/>
          </p:cNvSpPr>
          <p:nvPr>
            <p:ph type="ftr" sz="quarter" idx="11"/>
          </p:nvPr>
        </p:nvSpPr>
        <p:spPr/>
        <p:txBody>
          <a:bodyPr/>
          <a:lstStyle/>
          <a:p>
            <a:r>
              <a:rPr lang="en-US" smtClean="0"/>
              <a:t>Department of Commerce with Computer Application,URCW</a:t>
            </a:r>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D2CC51-6542-4A50-8030-54E22DAA910C}" type="datetime1">
              <a:rPr lang="en-US" smtClean="0"/>
              <a:t>5/5/2022</a:t>
            </a:fld>
            <a:endParaRPr lang="en-US"/>
          </a:p>
        </p:txBody>
      </p:sp>
      <p:sp>
        <p:nvSpPr>
          <p:cNvPr id="4" name="Footer Placeholder 3"/>
          <p:cNvSpPr>
            <a:spLocks noGrp="1"/>
          </p:cNvSpPr>
          <p:nvPr>
            <p:ph type="ftr" sz="quarter" idx="11"/>
          </p:nvPr>
        </p:nvSpPr>
        <p:spPr/>
        <p:txBody>
          <a:bodyPr/>
          <a:lstStyle/>
          <a:p>
            <a:r>
              <a:rPr lang="en-US" smtClean="0"/>
              <a:t>Department of Commerce with Computer Application,URCW</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435DC-D102-40B6-A253-944593C80E38}" type="datetime1">
              <a:rPr lang="en-US" smtClean="0"/>
              <a:t>5/5/2022</a:t>
            </a:fld>
            <a:endParaRPr lang="en-US"/>
          </a:p>
        </p:txBody>
      </p:sp>
      <p:sp>
        <p:nvSpPr>
          <p:cNvPr id="3" name="Footer Placeholder 2"/>
          <p:cNvSpPr>
            <a:spLocks noGrp="1"/>
          </p:cNvSpPr>
          <p:nvPr>
            <p:ph type="ftr" sz="quarter" idx="11"/>
          </p:nvPr>
        </p:nvSpPr>
        <p:spPr/>
        <p:txBody>
          <a:bodyPr/>
          <a:lstStyle/>
          <a:p>
            <a:r>
              <a:rPr lang="en-US" smtClean="0"/>
              <a:t>Department of Commerce with Computer Application,URCW</a:t>
            </a:r>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E210754-520C-4C9A-875B-80175D22A640}" type="datetime1">
              <a:rPr lang="en-US" smtClean="0"/>
              <a:t>5/5/2022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Department of Commerce with Computer Application,URCW</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C9D40-7E5C-4779-91B6-68A11844492B}" type="datetime1">
              <a:rPr lang="en-US" smtClean="0"/>
              <a:t>5/5/2022</a:t>
            </a:fld>
            <a:endParaRPr lang="en-US"/>
          </a:p>
        </p:txBody>
      </p:sp>
      <p:sp>
        <p:nvSpPr>
          <p:cNvPr id="6" name="Footer Placeholder 5"/>
          <p:cNvSpPr>
            <a:spLocks noGrp="1"/>
          </p:cNvSpPr>
          <p:nvPr>
            <p:ph type="ftr" sz="quarter" idx="11"/>
          </p:nvPr>
        </p:nvSpPr>
        <p:spPr/>
        <p:txBody>
          <a:bodyPr/>
          <a:lstStyle/>
          <a:p>
            <a:r>
              <a:rPr lang="en-US" smtClean="0"/>
              <a:t>Department of Commerce with Computer Application,URCW</a:t>
            </a:r>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A5B40934-9474-4BCF-97F3-6C564860A330}" type="datetime1">
              <a:rPr lang="en-US" smtClean="0"/>
              <a:t>5/5/2022</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Department of Commerce with Computer Application,URCW</a:t>
            </a:r>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emf"/><Relationship Id="rId2" Type="http://schemas.openxmlformats.org/officeDocument/2006/relationships/audio" Target="../media/media4.aac"/><Relationship Id="rId1" Type="http://schemas.microsoft.com/office/2007/relationships/media" Target="../media/media4.aac"/><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7.xml"/><Relationship Id="rId7" Type="http://schemas.openxmlformats.org/officeDocument/2006/relationships/hyperlink" Target="https://en.wikipedia.org/wiki/Cash" TargetMode="External"/><Relationship Id="rId2" Type="http://schemas.openxmlformats.org/officeDocument/2006/relationships/audio" Target="../media/media5.aac"/><Relationship Id="rId1" Type="http://schemas.microsoft.com/office/2007/relationships/media" Target="../media/media5.aac"/><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aac"/><Relationship Id="rId1" Type="http://schemas.microsoft.com/office/2007/relationships/media" Target="../media/media6.aac"/><Relationship Id="rId5" Type="http://schemas.openxmlformats.org/officeDocument/2006/relationships/image" Target="../media/image5.emf"/><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aac"/><Relationship Id="rId1" Type="http://schemas.microsoft.com/office/2007/relationships/media" Target="../media/media7.aac"/><Relationship Id="rId5" Type="http://schemas.openxmlformats.org/officeDocument/2006/relationships/image" Target="../media/image5.em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aac"/><Relationship Id="rId1" Type="http://schemas.microsoft.com/office/2007/relationships/media" Target="../media/media8.aac"/><Relationship Id="rId5" Type="http://schemas.openxmlformats.org/officeDocument/2006/relationships/image" Target="../media/image5.em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hyperlink" Target="http://knowledge.wharton.upenn.edu/article/demonetization-india-will-pay-pric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aac"/><Relationship Id="rId1" Type="http://schemas.microsoft.com/office/2007/relationships/media" Target="../media/media1.aac"/><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aac"/><Relationship Id="rId1" Type="http://schemas.microsoft.com/office/2007/relationships/media" Target="../media/media2.aac"/><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aac"/><Relationship Id="rId1" Type="http://schemas.microsoft.com/office/2007/relationships/media" Target="../media/media3.aac"/><Relationship Id="rId5" Type="http://schemas.openxmlformats.org/officeDocument/2006/relationships/image" Target="../media/image5.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Content Placeholder 2"/>
          <p:cNvSpPr>
            <a:spLocks noGrp="1"/>
          </p:cNvSpPr>
          <p:nvPr>
            <p:ph sz="half" idx="1"/>
          </p:nvPr>
        </p:nvSpPr>
        <p:spPr>
          <a:xfrm>
            <a:off x="838200" y="1825625"/>
            <a:ext cx="9591675" cy="4351655"/>
          </a:xfrm>
        </p:spPr>
        <p:txBody>
          <a:bodyPr>
            <a:normAutofit fontScale="30000" lnSpcReduction="20000"/>
          </a:bodyPr>
          <a:lstStyle/>
          <a:p>
            <a:pPr marL="0" indent="0" algn="ctr">
              <a:buNone/>
            </a:pPr>
            <a:r>
              <a:rPr lang="en-US" sz="2000" b="1" dirty="0">
                <a:latin typeface="Times New Roman" panose="02020603050405020304" pitchFamily="18" charset="0"/>
                <a:cs typeface="Times New Roman" panose="02020603050405020304" pitchFamily="18" charset="0"/>
                <a:sym typeface="+mn-ea"/>
              </a:rPr>
              <a:t>	</a:t>
            </a:r>
          </a:p>
          <a:p>
            <a:pPr marL="0" indent="0" algn="ctr">
              <a:buNone/>
            </a:pPr>
            <a:endParaRPr lang="en-US" sz="2000" b="1" dirty="0">
              <a:latin typeface="Times New Roman" panose="02020603050405020304" pitchFamily="18" charset="0"/>
              <a:cs typeface="Times New Roman" panose="02020603050405020304" pitchFamily="18" charset="0"/>
              <a:sym typeface="+mn-ea"/>
            </a:endParaRPr>
          </a:p>
          <a:p>
            <a:pPr marL="0" indent="0" algn="ctr">
              <a:buNone/>
            </a:pPr>
            <a:endParaRPr lang="en-US" sz="6000" b="1" dirty="0">
              <a:latin typeface="Times New Roman" panose="02020603050405020304" pitchFamily="18" charset="0"/>
              <a:cs typeface="Times New Roman" panose="02020603050405020304" pitchFamily="18" charset="0"/>
              <a:sym typeface="+mn-ea"/>
            </a:endParaRPr>
          </a:p>
          <a:p>
            <a:pPr marL="0" indent="0" algn="ctr">
              <a:buNone/>
            </a:pPr>
            <a:endParaRPr lang="en-US" sz="6000" b="1" dirty="0">
              <a:latin typeface="Times New Roman" panose="02020603050405020304" pitchFamily="18" charset="0"/>
              <a:cs typeface="Times New Roman" panose="02020603050405020304" pitchFamily="18" charset="0"/>
              <a:sym typeface="+mn-ea"/>
            </a:endParaRPr>
          </a:p>
          <a:p>
            <a:pPr marL="0" indent="0" algn="ctr">
              <a:buNone/>
            </a:pPr>
            <a:r>
              <a:rPr lang="en-US" sz="9600" b="1" dirty="0">
                <a:latin typeface="Times New Roman" panose="02020603050405020304" pitchFamily="18" charset="0"/>
                <a:cs typeface="Times New Roman" panose="02020603050405020304" pitchFamily="18" charset="0"/>
                <a:sym typeface="+mn-ea"/>
              </a:rPr>
              <a:t>Dr.Umayal Ramanathan College for Women</a:t>
            </a:r>
            <a:br>
              <a:rPr lang="en-US" sz="9600" b="1" dirty="0">
                <a:latin typeface="Times New Roman" panose="02020603050405020304" pitchFamily="18" charset="0"/>
                <a:cs typeface="Times New Roman" panose="02020603050405020304" pitchFamily="18" charset="0"/>
                <a:sym typeface="+mn-ea"/>
              </a:rPr>
            </a:br>
            <a:r>
              <a:rPr lang="en-US" sz="9600" b="1" dirty="0">
                <a:latin typeface="Times New Roman" panose="02020603050405020304" pitchFamily="18" charset="0"/>
                <a:cs typeface="Times New Roman" panose="02020603050405020304" pitchFamily="18" charset="0"/>
                <a:sym typeface="+mn-ea"/>
              </a:rPr>
              <a:t>Accredited with B+ Grade by NAAC</a:t>
            </a:r>
            <a:br>
              <a:rPr lang="en-US" sz="9600" b="1" dirty="0">
                <a:latin typeface="Times New Roman" panose="02020603050405020304" pitchFamily="18" charset="0"/>
                <a:cs typeface="Times New Roman" panose="02020603050405020304" pitchFamily="18" charset="0"/>
                <a:sym typeface="+mn-ea"/>
              </a:rPr>
            </a:br>
            <a:r>
              <a:rPr lang="en-US" sz="9600" b="1" dirty="0">
                <a:latin typeface="Times New Roman" panose="02020603050405020304" pitchFamily="18" charset="0"/>
                <a:cs typeface="Times New Roman" panose="02020603050405020304" pitchFamily="18" charset="0"/>
                <a:sym typeface="+mn-ea"/>
              </a:rPr>
              <a:t>Affiliated to Alagappa University</a:t>
            </a:r>
            <a:br>
              <a:rPr lang="en-US" sz="9600" b="1" dirty="0">
                <a:latin typeface="Times New Roman" panose="02020603050405020304" pitchFamily="18" charset="0"/>
                <a:cs typeface="Times New Roman" panose="02020603050405020304" pitchFamily="18" charset="0"/>
                <a:sym typeface="+mn-ea"/>
              </a:rPr>
            </a:br>
            <a:r>
              <a:rPr lang="en-US" sz="9600" b="1" dirty="0">
                <a:latin typeface="Times New Roman" panose="02020603050405020304" pitchFamily="18" charset="0"/>
                <a:cs typeface="Times New Roman" panose="02020603050405020304" pitchFamily="18" charset="0"/>
                <a:sym typeface="+mn-ea"/>
              </a:rPr>
              <a:t>(Run by Dr.Alagappa Educational Trust)</a:t>
            </a:r>
            <a:br>
              <a:rPr lang="en-US" sz="9600" b="1" dirty="0">
                <a:latin typeface="Times New Roman" panose="02020603050405020304" pitchFamily="18" charset="0"/>
                <a:cs typeface="Times New Roman" panose="02020603050405020304" pitchFamily="18" charset="0"/>
                <a:sym typeface="+mn-ea"/>
              </a:rPr>
            </a:br>
            <a:r>
              <a:rPr lang="en-US" sz="9600" b="1" dirty="0">
                <a:latin typeface="Times New Roman" panose="02020603050405020304" pitchFamily="18" charset="0"/>
                <a:cs typeface="Times New Roman" panose="02020603050405020304" pitchFamily="18" charset="0"/>
                <a:sym typeface="+mn-ea"/>
              </a:rPr>
              <a:t>Karaikudi – 630 003</a:t>
            </a:r>
          </a:p>
          <a:p>
            <a:pPr marL="0" indent="0" algn="ctr">
              <a:buNone/>
            </a:pPr>
            <a:endParaRPr lang="en-US" sz="6000" b="1" dirty="0">
              <a:latin typeface="Times New Roman" panose="02020603050405020304" pitchFamily="18" charset="0"/>
              <a:cs typeface="Times New Roman" panose="02020603050405020304" pitchFamily="18" charset="0"/>
              <a:sym typeface="+mn-ea"/>
            </a:endParaRPr>
          </a:p>
          <a:p>
            <a:pPr marL="0" indent="0" algn="ctr">
              <a:buNone/>
            </a:pPr>
            <a:endParaRPr lang="en-US" sz="2000" b="1" dirty="0">
              <a:latin typeface="Times New Roman" panose="02020603050405020304" pitchFamily="18" charset="0"/>
              <a:cs typeface="Times New Roman" panose="02020603050405020304" pitchFamily="18" charset="0"/>
              <a:sym typeface="+mn-ea"/>
            </a:endParaRPr>
          </a:p>
          <a:p>
            <a:pPr marL="0" indent="0" algn="ctr">
              <a:buNone/>
            </a:pPr>
            <a:endParaRPr lang="en-US" dirty="0"/>
          </a:p>
          <a:p>
            <a:pPr marL="0" indent="0" algn="ctr">
              <a:buNone/>
            </a:pPr>
            <a:r>
              <a:rPr lang="en-US" sz="6000" dirty="0">
                <a:latin typeface="Times New Roman" panose="02020603050405020304" pitchFamily="18" charset="0"/>
                <a:cs typeface="Times New Roman" panose="02020603050405020304" pitchFamily="18" charset="0"/>
                <a:sym typeface="+mn-ea"/>
              </a:rPr>
              <a:t>Name of the Faculty: V.Seethalakshmi</a:t>
            </a:r>
          </a:p>
          <a:p>
            <a:pPr marL="0" indent="0" algn="ctr">
              <a:buNone/>
            </a:pPr>
            <a:r>
              <a:rPr lang="en-US" sz="6000" dirty="0">
                <a:latin typeface="Times New Roman" panose="02020603050405020304" pitchFamily="18" charset="0"/>
                <a:cs typeface="Times New Roman" panose="02020603050405020304" pitchFamily="18" charset="0"/>
                <a:sym typeface="+mn-ea"/>
              </a:rPr>
              <a:t>  Department: COMMERCE WITH COMPUTER APPLICATION</a:t>
            </a:r>
          </a:p>
          <a:p>
            <a:pPr marL="0" indent="0" algn="ctr">
              <a:buNone/>
            </a:pPr>
            <a:endParaRPr lang="en-US" sz="6000" dirty="0">
              <a:latin typeface="Times New Roman" panose="02020603050405020304" pitchFamily="18" charset="0"/>
              <a:cs typeface="Times New Roman" panose="02020603050405020304" pitchFamily="18" charset="0"/>
            </a:endParaRPr>
          </a:p>
          <a:p>
            <a:pPr marL="0" indent="0" algn="ctr">
              <a:buNone/>
            </a:pPr>
            <a:endParaRPr lang="en-US" sz="6000" dirty="0"/>
          </a:p>
        </p:txBody>
      </p:sp>
      <p:pic>
        <p:nvPicPr>
          <p:cNvPr id="2097163" name="Content Placeholder 3" descr="Description: C:\Users\meena\Pictures\download.jpg"/>
          <p:cNvPicPr>
            <a:picLocks noGrp="1" noChangeAspect="1" noChangeArrowheads="1"/>
          </p:cNvPicPr>
          <p:nvPr>
            <p:ph sz="half" idx="2"/>
          </p:nvPr>
        </p:nvPicPr>
        <p:blipFill>
          <a:blip r:embed="rId2"/>
          <a:srcRect/>
          <a:stretch>
            <a:fillRect/>
          </a:stretch>
        </p:blipFill>
        <p:spPr>
          <a:xfrm>
            <a:off x="4532630" y="487045"/>
            <a:ext cx="2296795" cy="1580515"/>
          </a:xfrm>
          <a:prstGeom prst="rect">
            <a:avLst/>
          </a:prstGeom>
          <a:noFill/>
          <a:ln>
            <a:noFill/>
          </a:ln>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
        <p:nvSpPr>
          <p:cNvPr id="1048611" name="Title 4"/>
          <p:cNvSpPr>
            <a:spLocks noGrp="1"/>
          </p:cNvSpPr>
          <p:nvPr>
            <p:ph type="title"/>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Rectangle 12"/>
          <p:cNvSpPr/>
          <p:nvPr/>
        </p:nvSpPr>
        <p:spPr>
          <a:xfrm>
            <a:off x="1676400" y="381000"/>
            <a:ext cx="5567680" cy="447040"/>
          </a:xfrm>
          <a:prstGeom prst="rect">
            <a:avLst/>
          </a:prstGeom>
        </p:spPr>
        <p:txBody>
          <a:bodyPr wrap="none">
            <a:spAutoFit/>
          </a:bodyPr>
          <a:lstStyle/>
          <a:p>
            <a:r>
              <a:rPr lang="en-US" sz="2400" b="1" dirty="0"/>
              <a:t>1. </a:t>
            </a:r>
            <a:r>
              <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Payment Card [Credit and Debit Card]</a:t>
            </a:r>
          </a:p>
        </p:txBody>
      </p:sp>
      <p:sp>
        <p:nvSpPr>
          <p:cNvPr id="1048590" name="Rectangle 14"/>
          <p:cNvSpPr/>
          <p:nvPr/>
        </p:nvSpPr>
        <p:spPr>
          <a:xfrm>
            <a:off x="1981200" y="838200"/>
            <a:ext cx="2240279" cy="447040"/>
          </a:xfrm>
          <a:prstGeom prst="rect">
            <a:avLst/>
          </a:prstGeom>
        </p:spPr>
        <p:txBody>
          <a:bodyPr wrap="none">
            <a:spAutoFit/>
          </a:bodyPr>
          <a:lstStyle/>
          <a:p>
            <a:r>
              <a:rPr lang="en-US" sz="2400" b="1" dirty="0"/>
              <a:t>a) </a:t>
            </a:r>
            <a:r>
              <a:rPr lang="en-US" sz="2400" b="1" u="sng" dirty="0"/>
              <a:t>Credit Card</a:t>
            </a:r>
            <a:r>
              <a:rPr lang="en-US" sz="2400" b="1" dirty="0"/>
              <a:t>:-</a:t>
            </a:r>
            <a:endParaRPr lang="en-US" sz="2400" dirty="0"/>
          </a:p>
        </p:txBody>
      </p:sp>
      <p:sp>
        <p:nvSpPr>
          <p:cNvPr id="1048591" name="TextBox 3"/>
          <p:cNvSpPr txBox="1"/>
          <p:nvPr/>
        </p:nvSpPr>
        <p:spPr>
          <a:xfrm>
            <a:off x="2209800" y="1371600"/>
            <a:ext cx="8001000" cy="3139440"/>
          </a:xfrm>
          <a:prstGeom prst="rect">
            <a:avLst/>
          </a:prstGeom>
          <a:noFill/>
        </p:spPr>
        <p:txBody>
          <a:bodyPr wrap="square" rtlCol="0">
            <a:spAutoFit/>
          </a:bodyPr>
          <a:lstStyle/>
          <a:p>
            <a:pPr algn="just"/>
            <a:r>
              <a:rPr lang="en-US" sz="2000" dirty="0"/>
              <a:t>            Credit card are very commonly used as a tool for electronic payment.</a:t>
            </a:r>
          </a:p>
          <a:p>
            <a:pPr algn="just"/>
            <a:r>
              <a:rPr lang="en-US" sz="2000" dirty="0"/>
              <a:t>It is a thin plastic card that can be used to buy items, meet food or restaurant bills, booking of airline tickets etc. Any credit card allows a user to pay later for the items one has bought or the services availed, hence the name credit card is given. This process of payment is known as charging. Charging means that one user had paid for the items his or her credit card by promising to pay when the user had signed the credit card receipt. Credit card are normally issued from a bank or any authorized authority.</a:t>
            </a:r>
          </a:p>
        </p:txBody>
      </p:sp>
      <p:pic>
        <p:nvPicPr>
          <p:cNvPr id="2097156" name="Picture 3" descr="C:\Users\pc\Downloads\classic-card.png"/>
          <p:cNvPicPr>
            <a:picLocks noChangeAspect="1" noChangeArrowheads="1"/>
          </p:cNvPicPr>
          <p:nvPr/>
        </p:nvPicPr>
        <p:blipFill>
          <a:blip r:embed="rId4"/>
          <a:srcRect/>
          <a:stretch>
            <a:fillRect/>
          </a:stretch>
        </p:blipFill>
        <p:spPr bwMode="auto">
          <a:xfrm>
            <a:off x="4876800" y="4223180"/>
            <a:ext cx="2493963" cy="1568020"/>
          </a:xfrm>
          <a:prstGeom prst="rect">
            <a:avLst/>
          </a:prstGeom>
          <a:noFill/>
        </p:spPr>
      </p:pic>
      <p:pic>
        <p:nvPicPr>
          <p:cNvPr id="2097157" name="Picture 4" descr="C:\Users\pc\Downloads\air-india-sbi-signature-card.png"/>
          <p:cNvPicPr>
            <a:picLocks noChangeAspect="1" noChangeArrowheads="1"/>
          </p:cNvPicPr>
          <p:nvPr/>
        </p:nvPicPr>
        <p:blipFill>
          <a:blip r:embed="rId5"/>
          <a:srcRect/>
          <a:stretch>
            <a:fillRect/>
          </a:stretch>
        </p:blipFill>
        <p:spPr bwMode="auto">
          <a:xfrm>
            <a:off x="7543800" y="4221038"/>
            <a:ext cx="2514600" cy="1570162"/>
          </a:xfrm>
          <a:prstGeom prst="rect">
            <a:avLst/>
          </a:prstGeom>
          <a:noFill/>
        </p:spPr>
      </p:pic>
      <p:pic>
        <p:nvPicPr>
          <p:cNvPr id="2097158" name="Picture 5" descr="C:\Users\pc\Downloads\HDFC-Bank-Rupay-Credit-Card.png"/>
          <p:cNvPicPr>
            <a:picLocks noChangeAspect="1" noChangeArrowheads="1"/>
          </p:cNvPicPr>
          <p:nvPr/>
        </p:nvPicPr>
        <p:blipFill>
          <a:blip r:embed="rId6" cstate="print"/>
          <a:srcRect/>
          <a:stretch>
            <a:fillRect/>
          </a:stretch>
        </p:blipFill>
        <p:spPr bwMode="auto">
          <a:xfrm>
            <a:off x="1905000" y="4114800"/>
            <a:ext cx="2895600" cy="1760938"/>
          </a:xfrm>
          <a:prstGeom prst="rect">
            <a:avLst/>
          </a:prstGeom>
          <a:ln>
            <a:noFill/>
          </a:ln>
          <a:effectLst>
            <a:softEdge rad="112500"/>
          </a:effectLst>
        </p:spPr>
      </p:pic>
      <p:pic>
        <p:nvPicPr>
          <p:cNvPr id="2097169" name="media4.aac"/>
          <p:cNvPicPr/>
          <p:nvPr>
            <a:audioFile r:link="rId2"/>
            <p:extLst>
              <p:ext uri="{DAA4B4D4-6D71-4841-9C94-3DE7FCFB9230}">
                <p14:media xmlns:p14="http://schemas.microsoft.com/office/powerpoint/2010/main" r:embed="rId1"/>
              </p:ext>
            </p:extLst>
          </p:nvPr>
        </p:nvPicPr>
        <p:blipFill>
          <a:blip r:embed="rId7"/>
          <a:stretch>
            <a:fillRect/>
          </a:stretch>
        </p:blipFill>
        <p:spPr>
          <a:xfrm>
            <a:off x="5736000" y="3069000"/>
            <a:ext cx="720000" cy="720000"/>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26666" fill="hold"/>
                                        <p:tgtEl>
                                          <p:spTgt spid="20971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09716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Rectangle 12"/>
          <p:cNvSpPr/>
          <p:nvPr/>
        </p:nvSpPr>
        <p:spPr>
          <a:xfrm>
            <a:off x="1676400" y="381000"/>
            <a:ext cx="5567680" cy="447040"/>
          </a:xfrm>
          <a:prstGeom prst="rect">
            <a:avLst/>
          </a:prstGeom>
        </p:spPr>
        <p:txBody>
          <a:bodyPr wrap="none">
            <a:spAutoFit/>
          </a:bodyPr>
          <a:lstStyle/>
          <a:p>
            <a:r>
              <a:rPr lang="en-US" sz="2400" b="1" dirty="0"/>
              <a:t>1. </a:t>
            </a:r>
            <a:r>
              <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Payment Card [Credit and Debit Card]</a:t>
            </a:r>
          </a:p>
        </p:txBody>
      </p:sp>
      <p:sp>
        <p:nvSpPr>
          <p:cNvPr id="1048585" name="Rectangle 14"/>
          <p:cNvSpPr/>
          <p:nvPr/>
        </p:nvSpPr>
        <p:spPr>
          <a:xfrm>
            <a:off x="1981200" y="838200"/>
            <a:ext cx="2125979" cy="447040"/>
          </a:xfrm>
          <a:prstGeom prst="rect">
            <a:avLst/>
          </a:prstGeom>
        </p:spPr>
        <p:txBody>
          <a:bodyPr wrap="none">
            <a:spAutoFit/>
          </a:bodyPr>
          <a:lstStyle/>
          <a:p>
            <a:r>
              <a:rPr lang="en-US" sz="2400" b="1" dirty="0"/>
              <a:t>b) </a:t>
            </a:r>
            <a:r>
              <a:rPr lang="en-US" sz="2400" b="1" u="sng" dirty="0"/>
              <a:t>Debit Card</a:t>
            </a:r>
            <a:r>
              <a:rPr lang="en-US" sz="2400" b="1" dirty="0"/>
              <a:t>:-</a:t>
            </a:r>
            <a:endParaRPr lang="en-US" sz="2400" dirty="0"/>
          </a:p>
        </p:txBody>
      </p:sp>
      <p:pic>
        <p:nvPicPr>
          <p:cNvPr id="2097152" name="Picture 2" descr="C:\Users\pc\Downloads\main-qimg-c252ed5d675645d4c37bb93fcb059e5d.png"/>
          <p:cNvPicPr>
            <a:picLocks noChangeAspect="1" noChangeArrowheads="1"/>
          </p:cNvPicPr>
          <p:nvPr/>
        </p:nvPicPr>
        <p:blipFill>
          <a:blip r:embed="rId4"/>
          <a:srcRect/>
          <a:stretch>
            <a:fillRect/>
          </a:stretch>
        </p:blipFill>
        <p:spPr bwMode="auto">
          <a:xfrm>
            <a:off x="2133600" y="4410316"/>
            <a:ext cx="2562225" cy="1609484"/>
          </a:xfrm>
          <a:prstGeom prst="rect">
            <a:avLst/>
          </a:prstGeom>
          <a:noFill/>
        </p:spPr>
      </p:pic>
      <p:pic>
        <p:nvPicPr>
          <p:cNvPr id="2097153" name="Picture 3" descr="C:\Users\pc\Downloads\visa-platinum-chip-card-img-1.png"/>
          <p:cNvPicPr>
            <a:picLocks noChangeAspect="1" noChangeArrowheads="1"/>
          </p:cNvPicPr>
          <p:nvPr/>
        </p:nvPicPr>
        <p:blipFill>
          <a:blip r:embed="rId5"/>
          <a:srcRect/>
          <a:stretch>
            <a:fillRect/>
          </a:stretch>
        </p:blipFill>
        <p:spPr bwMode="auto">
          <a:xfrm>
            <a:off x="4986337" y="4386002"/>
            <a:ext cx="2557463" cy="1633798"/>
          </a:xfrm>
          <a:prstGeom prst="rect">
            <a:avLst/>
          </a:prstGeom>
          <a:noFill/>
        </p:spPr>
      </p:pic>
      <p:pic>
        <p:nvPicPr>
          <p:cNvPr id="2097154" name="Picture 4" descr="C:\Users\pc\Downloads\rupay-platinum-card-img.png"/>
          <p:cNvPicPr>
            <a:picLocks noChangeAspect="1" noChangeArrowheads="1"/>
          </p:cNvPicPr>
          <p:nvPr/>
        </p:nvPicPr>
        <p:blipFill>
          <a:blip r:embed="rId6"/>
          <a:srcRect/>
          <a:stretch>
            <a:fillRect/>
          </a:stretch>
        </p:blipFill>
        <p:spPr bwMode="auto">
          <a:xfrm>
            <a:off x="7637318" y="4419600"/>
            <a:ext cx="2497282" cy="1600200"/>
          </a:xfrm>
          <a:prstGeom prst="rect">
            <a:avLst/>
          </a:prstGeom>
          <a:noFill/>
        </p:spPr>
      </p:pic>
      <p:sp>
        <p:nvSpPr>
          <p:cNvPr id="1048586" name="TextBox 10"/>
          <p:cNvSpPr txBox="1"/>
          <p:nvPr/>
        </p:nvSpPr>
        <p:spPr>
          <a:xfrm>
            <a:off x="2209800" y="1219200"/>
            <a:ext cx="8001000" cy="3139441"/>
          </a:xfrm>
          <a:prstGeom prst="rect">
            <a:avLst/>
          </a:prstGeom>
          <a:noFill/>
        </p:spPr>
        <p:txBody>
          <a:bodyPr wrap="square" rtlCol="0">
            <a:spAutoFit/>
          </a:bodyPr>
          <a:lstStyle/>
          <a:p>
            <a:pPr algn="just"/>
            <a:r>
              <a:rPr lang="en-US" sz="2000" dirty="0"/>
              <a:t>	A debit card (also known as a bank card, plastic card or check card) is a plastic payment card, that can be used instead of </a:t>
            </a:r>
            <a:r>
              <a:rPr lang="en-US" sz="2000" dirty="0">
                <a:hlinkClick r:id="rId7" tooltip="Cash"/>
              </a:rPr>
              <a:t>cash</a:t>
            </a:r>
            <a:r>
              <a:rPr lang="en-US" sz="2000" dirty="0"/>
              <a:t> when making purchases. It is similar to a Credit card, but unlike a credit card, the money comes directly from the user's bank account, when performing a transaction.</a:t>
            </a:r>
          </a:p>
          <a:p>
            <a:pPr algn="just"/>
            <a:r>
              <a:rPr lang="en-US" sz="2000" dirty="0"/>
              <a:t>	Payments using a debit card are immediately transferred from the cardholder's designated bank account, only if sufficient balance is available, If not the transaction will be failed.</a:t>
            </a:r>
          </a:p>
          <a:p>
            <a:pPr algn="just"/>
            <a:r>
              <a:rPr lang="en-US" sz="2000" dirty="0"/>
              <a:t>	Debit cards usually also allow for instant withdrawal of cash, acting as an ATM card for withdrawing cash.</a:t>
            </a:r>
          </a:p>
        </p:txBody>
      </p:sp>
      <p:pic>
        <p:nvPicPr>
          <p:cNvPr id="2097170" name="media5.aac"/>
          <p:cNvPicPr/>
          <p:nvPr>
            <a:audioFile r:link="rId2"/>
            <p:extLst>
              <p:ext uri="{DAA4B4D4-6D71-4841-9C94-3DE7FCFB9230}">
                <p14:media xmlns:p14="http://schemas.microsoft.com/office/powerpoint/2010/main" r:embed="rId1"/>
              </p:ext>
            </p:extLst>
          </p:nvPr>
        </p:nvPicPr>
        <p:blipFill>
          <a:blip r:embed="rId8"/>
          <a:stretch>
            <a:fillRect/>
          </a:stretch>
        </p:blipFill>
        <p:spPr>
          <a:xfrm>
            <a:off x="5736000" y="3069000"/>
            <a:ext cx="720000" cy="720000"/>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50581" fill="hold"/>
                                        <p:tgtEl>
                                          <p:spTgt spid="209717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09717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Rectangle 12"/>
          <p:cNvSpPr/>
          <p:nvPr/>
        </p:nvSpPr>
        <p:spPr>
          <a:xfrm>
            <a:off x="1676400" y="381000"/>
            <a:ext cx="3929380" cy="447040"/>
          </a:xfrm>
          <a:prstGeom prst="rect">
            <a:avLst/>
          </a:prstGeom>
        </p:spPr>
        <p:txBody>
          <a:bodyPr wrap="none">
            <a:spAutoFit/>
          </a:bodyPr>
          <a:lstStyle/>
          <a:p>
            <a:r>
              <a:rPr lang="en-US" sz="2400" b="1" dirty="0"/>
              <a:t>2. </a:t>
            </a:r>
            <a:r>
              <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Cash</a:t>
            </a:r>
          </a:p>
        </p:txBody>
      </p:sp>
      <p:sp>
        <p:nvSpPr>
          <p:cNvPr id="1048588" name="TextBox 6"/>
          <p:cNvSpPr txBox="1"/>
          <p:nvPr/>
        </p:nvSpPr>
        <p:spPr>
          <a:xfrm>
            <a:off x="2057400" y="1143000"/>
            <a:ext cx="8229600" cy="1322070"/>
          </a:xfrm>
          <a:prstGeom prst="rect">
            <a:avLst/>
          </a:prstGeom>
          <a:noFill/>
        </p:spPr>
        <p:txBody>
          <a:bodyPr wrap="square" rtlCol="0">
            <a:spAutoFit/>
          </a:bodyPr>
          <a:lstStyle/>
          <a:p>
            <a:pPr algn="just"/>
            <a:r>
              <a:rPr lang="en-US" sz="2000" dirty="0"/>
              <a:t>Digital cash refers to a format of electronic data that is similar in functions like that of our traditional paper cash. Digital cash can be stored, Transferred , paid and verified electronically through the use of different digital devices such as Computers, Mobile phones etc.</a:t>
            </a:r>
          </a:p>
        </p:txBody>
      </p:sp>
      <p:pic>
        <p:nvPicPr>
          <p:cNvPr id="2097155" name="Picture 2" descr="C:\Users\pc\Downloads\smart-contracts-way-bitcoin-cash-879x402.jpg"/>
          <p:cNvPicPr>
            <a:picLocks noChangeAspect="1" noChangeArrowheads="1"/>
          </p:cNvPicPr>
          <p:nvPr/>
        </p:nvPicPr>
        <p:blipFill>
          <a:blip r:embed="rId4"/>
          <a:srcRect/>
          <a:stretch>
            <a:fillRect/>
          </a:stretch>
        </p:blipFill>
        <p:spPr bwMode="auto">
          <a:xfrm>
            <a:off x="2438400" y="2643187"/>
            <a:ext cx="7216575" cy="3300413"/>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97171" name="media6.aac"/>
          <p:cNvPicPr/>
          <p:nvPr>
            <a:audioFile r:link="rId2"/>
            <p:extLst>
              <p:ext uri="{DAA4B4D4-6D71-4841-9C94-3DE7FCFB9230}">
                <p14:media xmlns:p14="http://schemas.microsoft.com/office/powerpoint/2010/main" r:embed="rId1"/>
              </p:ext>
            </p:extLst>
          </p:nvPr>
        </p:nvPicPr>
        <p:blipFill>
          <a:blip r:embed="rId5"/>
          <a:stretch>
            <a:fillRect/>
          </a:stretch>
        </p:blipFill>
        <p:spPr>
          <a:xfrm>
            <a:off x="5736000" y="3069000"/>
            <a:ext cx="720000" cy="720000"/>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22954" fill="hold"/>
                                        <p:tgtEl>
                                          <p:spTgt spid="20971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09717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Rectangle 12"/>
          <p:cNvSpPr/>
          <p:nvPr/>
        </p:nvSpPr>
        <p:spPr>
          <a:xfrm>
            <a:off x="1676400" y="381000"/>
            <a:ext cx="3929380" cy="447040"/>
          </a:xfrm>
          <a:prstGeom prst="rect">
            <a:avLst/>
          </a:prstGeom>
        </p:spPr>
        <p:txBody>
          <a:bodyPr wrap="none">
            <a:spAutoFit/>
          </a:bodyPr>
          <a:lstStyle/>
          <a:p>
            <a:r>
              <a:rPr lang="en-US" sz="2400" b="1" dirty="0"/>
              <a:t>2. </a:t>
            </a:r>
            <a:r>
              <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Cash</a:t>
            </a:r>
          </a:p>
        </p:txBody>
      </p:sp>
      <p:sp>
        <p:nvSpPr>
          <p:cNvPr id="1048593" name="TextBox 3"/>
          <p:cNvSpPr txBox="1"/>
          <p:nvPr/>
        </p:nvSpPr>
        <p:spPr>
          <a:xfrm>
            <a:off x="2057400" y="2864584"/>
            <a:ext cx="8229600" cy="1920239"/>
          </a:xfrm>
          <a:prstGeom prst="rect">
            <a:avLst/>
          </a:prstGeom>
          <a:noFill/>
        </p:spPr>
        <p:txBody>
          <a:bodyPr wrap="square" rtlCol="0">
            <a:spAutoFit/>
          </a:bodyPr>
          <a:lstStyle/>
          <a:p>
            <a:pPr algn="just">
              <a:buFont typeface="Arial" panose="020B0604020202020204" pitchFamily="34" charset="0"/>
              <a:buChar char="•"/>
            </a:pPr>
            <a:r>
              <a:rPr lang="en-US" sz="2000" dirty="0"/>
              <a:t>  Trader can verify the validity of e cash without involvement of the bank.</a:t>
            </a:r>
          </a:p>
          <a:p>
            <a:pPr algn="just">
              <a:buFont typeface="Arial" panose="020B0604020202020204" pitchFamily="34" charset="0"/>
              <a:buChar char="•"/>
            </a:pPr>
            <a:r>
              <a:rPr lang="en-US" sz="2000" dirty="0"/>
              <a:t> Without the bank’s interference, a user can subdivide an amount of e-cash in a given amount into smaller subdivisions of e-cash.</a:t>
            </a:r>
          </a:p>
          <a:p>
            <a:pPr algn="just">
              <a:buFont typeface="Arial" panose="020B0604020202020204" pitchFamily="34" charset="0"/>
              <a:buChar char="•"/>
            </a:pPr>
            <a:r>
              <a:rPr lang="en-US" sz="2000" dirty="0"/>
              <a:t> the security of e-cash does not depend on any physical or geographical locations or special devices.</a:t>
            </a:r>
          </a:p>
        </p:txBody>
      </p:sp>
      <p:sp>
        <p:nvSpPr>
          <p:cNvPr id="1048594" name="TextBox 7"/>
          <p:cNvSpPr txBox="1"/>
          <p:nvPr/>
        </p:nvSpPr>
        <p:spPr>
          <a:xfrm>
            <a:off x="2057400" y="1032808"/>
            <a:ext cx="8229600" cy="2529840"/>
          </a:xfrm>
          <a:prstGeom prst="rect">
            <a:avLst/>
          </a:prstGeom>
          <a:noFill/>
        </p:spPr>
        <p:txBody>
          <a:bodyPr wrap="square" rtlCol="0">
            <a:spAutoFit/>
          </a:bodyPr>
          <a:lstStyle/>
          <a:p>
            <a:pPr>
              <a:buFont typeface="Arial" panose="020B0604020202020204" pitchFamily="34" charset="0"/>
              <a:buChar char="•"/>
            </a:pPr>
            <a:r>
              <a:rPr lang="en-US" sz="2000" dirty="0"/>
              <a:t> Like traditional paper cash, the model of digital cash also involves three parties- Customer, Trader and Bank.</a:t>
            </a:r>
          </a:p>
          <a:p>
            <a:pPr>
              <a:buFont typeface="Arial" panose="020B0604020202020204" pitchFamily="34" charset="0"/>
              <a:buChar char="•"/>
            </a:pPr>
            <a:r>
              <a:rPr lang="en-US" sz="2000" dirty="0"/>
              <a:t> The digital cash can not be manipulated and refused by a user illegally.</a:t>
            </a:r>
          </a:p>
          <a:p>
            <a:pPr>
              <a:buFont typeface="Arial" panose="020B0604020202020204" pitchFamily="34" charset="0"/>
              <a:buChar char="•"/>
            </a:pPr>
            <a:r>
              <a:rPr lang="en-US" sz="2000" dirty="0"/>
              <a:t> Digital cash ensures privacy or </a:t>
            </a:r>
            <a:r>
              <a:rPr lang="en-US" sz="2000" dirty="0" err="1"/>
              <a:t>untraceability</a:t>
            </a:r>
            <a:r>
              <a:rPr lang="en-US" sz="2000" dirty="0"/>
              <a:t>.</a:t>
            </a:r>
          </a:p>
          <a:p>
            <a:pPr>
              <a:buFont typeface="Arial" panose="020B0604020202020204" pitchFamily="34" charset="0"/>
              <a:buChar char="•"/>
            </a:pPr>
            <a:r>
              <a:rPr lang="en-US" sz="2000" dirty="0"/>
              <a:t> The digital cash can be transferred between different customer without involvement of the bank before finally deposited into the customer’s bank A/c</a:t>
            </a:r>
          </a:p>
        </p:txBody>
      </p:sp>
      <p:sp>
        <p:nvSpPr>
          <p:cNvPr id="1048595" name="TextBox 8"/>
          <p:cNvSpPr txBox="1"/>
          <p:nvPr/>
        </p:nvSpPr>
        <p:spPr>
          <a:xfrm>
            <a:off x="2133600" y="762000"/>
            <a:ext cx="2532380" cy="396240"/>
          </a:xfrm>
          <a:prstGeom prst="rect">
            <a:avLst/>
          </a:prstGeom>
          <a:noFill/>
        </p:spPr>
        <p:txBody>
          <a:bodyPr wrap="none" rtlCol="0">
            <a:spAutoFit/>
          </a:bodyPr>
          <a:lstStyle/>
          <a:p>
            <a:r>
              <a:rPr lang="en-US" sz="2000" b="1" u="sng" dirty="0">
                <a:solidFill>
                  <a:schemeClr val="accent6">
                    <a:lumMod val="50000"/>
                  </a:schemeClr>
                </a:solidFill>
                <a:latin typeface="Times New Roman" panose="02020603050405020304" pitchFamily="18" charset="0"/>
                <a:cs typeface="Times New Roman" panose="02020603050405020304" pitchFamily="18" charset="0"/>
              </a:rPr>
              <a:t>Points to remember-</a:t>
            </a:r>
          </a:p>
        </p:txBody>
      </p:sp>
      <p:pic>
        <p:nvPicPr>
          <p:cNvPr id="2097159" name="Picture 2" descr="C:\Users\pc\Downloads\DigitalCash_html_m750a7d40.jpg"/>
          <p:cNvPicPr>
            <a:picLocks noChangeAspect="1" noChangeArrowheads="1"/>
          </p:cNvPicPr>
          <p:nvPr/>
        </p:nvPicPr>
        <p:blipFill>
          <a:blip r:embed="rId2"/>
          <a:srcRect/>
          <a:stretch>
            <a:fillRect/>
          </a:stretch>
        </p:blipFill>
        <p:spPr bwMode="auto">
          <a:xfrm>
            <a:off x="5181600" y="4267200"/>
            <a:ext cx="5181600" cy="2362200"/>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Rectangle 12"/>
          <p:cNvSpPr/>
          <p:nvPr/>
        </p:nvSpPr>
        <p:spPr>
          <a:xfrm>
            <a:off x="1676400" y="381000"/>
            <a:ext cx="4056380" cy="447040"/>
          </a:xfrm>
          <a:prstGeom prst="rect">
            <a:avLst/>
          </a:prstGeom>
        </p:spPr>
        <p:txBody>
          <a:bodyPr wrap="none">
            <a:spAutoFit/>
          </a:bodyPr>
          <a:lstStyle/>
          <a:p>
            <a:r>
              <a:rPr lang="en-US" sz="2400" b="1" dirty="0"/>
              <a:t>3. </a:t>
            </a:r>
            <a:r>
              <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wallet</a:t>
            </a:r>
          </a:p>
        </p:txBody>
      </p:sp>
      <p:sp>
        <p:nvSpPr>
          <p:cNvPr id="1048603" name="TextBox 4"/>
          <p:cNvSpPr txBox="1"/>
          <p:nvPr/>
        </p:nvSpPr>
        <p:spPr>
          <a:xfrm>
            <a:off x="1981200" y="990600"/>
            <a:ext cx="8382000" cy="1630045"/>
          </a:xfrm>
          <a:prstGeom prst="rect">
            <a:avLst/>
          </a:prstGeom>
          <a:noFill/>
        </p:spPr>
        <p:txBody>
          <a:bodyPr wrap="square" rtlCol="0">
            <a:spAutoFit/>
          </a:bodyPr>
          <a:lstStyle/>
          <a:p>
            <a:pPr algn="just"/>
            <a:r>
              <a:rPr lang="en-US" sz="2000" dirty="0"/>
              <a:t>       An electronic wallet or E-wallet is defined as an encrypted medium for storage or holding credit card and other confidential financial information that can be used to complete electronic transactions without re-entering the stored data at the time of transaction itself. Access to E-wallet requires password or “keys”.</a:t>
            </a:r>
          </a:p>
        </p:txBody>
      </p:sp>
      <p:pic>
        <p:nvPicPr>
          <p:cNvPr id="2097161" name="Picture 2" descr="C:\Users\pc\Downloads\digital-mobile-wallets-in-india.png"/>
          <p:cNvPicPr>
            <a:picLocks noChangeAspect="1" noChangeArrowheads="1"/>
          </p:cNvPicPr>
          <p:nvPr/>
        </p:nvPicPr>
        <p:blipFill>
          <a:blip r:embed="rId4"/>
          <a:srcRect/>
          <a:stretch>
            <a:fillRect/>
          </a:stretch>
        </p:blipFill>
        <p:spPr bwMode="auto">
          <a:xfrm>
            <a:off x="3124200" y="2438400"/>
            <a:ext cx="5715000" cy="3545897"/>
          </a:xfrm>
          <a:prstGeom prst="rect">
            <a:avLst/>
          </a:prstGeom>
          <a:ln>
            <a:noFill/>
          </a:ln>
          <a:effectLst>
            <a:outerShdw blurRad="292100" dist="139700" dir="2700000" algn="tl" rotWithShape="0">
              <a:srgbClr val="333333">
                <a:alpha val="65000"/>
              </a:srgbClr>
            </a:outerShdw>
          </a:effectLst>
        </p:spPr>
      </p:pic>
      <p:pic>
        <p:nvPicPr>
          <p:cNvPr id="2097172" name="media7.aac"/>
          <p:cNvPicPr/>
          <p:nvPr>
            <a:audioFile r:link="rId2"/>
            <p:extLst>
              <p:ext uri="{DAA4B4D4-6D71-4841-9C94-3DE7FCFB9230}">
                <p14:media xmlns:p14="http://schemas.microsoft.com/office/powerpoint/2010/main" r:embed="rId1"/>
              </p:ext>
            </p:extLst>
          </p:nvPr>
        </p:nvPicPr>
        <p:blipFill>
          <a:blip r:embed="rId5"/>
          <a:stretch>
            <a:fillRect/>
          </a:stretch>
        </p:blipFill>
        <p:spPr>
          <a:xfrm>
            <a:off x="5736000" y="3069000"/>
            <a:ext cx="720000" cy="720000"/>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28842" fill="hold"/>
                                        <p:tgtEl>
                                          <p:spTgt spid="20971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09717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Rectangle 12"/>
          <p:cNvSpPr/>
          <p:nvPr/>
        </p:nvSpPr>
        <p:spPr>
          <a:xfrm>
            <a:off x="1676400" y="381000"/>
            <a:ext cx="4056380" cy="447040"/>
          </a:xfrm>
          <a:prstGeom prst="rect">
            <a:avLst/>
          </a:prstGeom>
        </p:spPr>
        <p:txBody>
          <a:bodyPr wrap="none">
            <a:spAutoFit/>
          </a:bodyPr>
          <a:lstStyle/>
          <a:p>
            <a:r>
              <a:rPr lang="en-US" sz="2400" b="1" dirty="0"/>
              <a:t>3. </a:t>
            </a:r>
            <a:r>
              <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wallet</a:t>
            </a:r>
          </a:p>
        </p:txBody>
      </p:sp>
      <p:sp>
        <p:nvSpPr>
          <p:cNvPr id="1048634" name="TextBox 4"/>
          <p:cNvSpPr txBox="1"/>
          <p:nvPr/>
        </p:nvSpPr>
        <p:spPr>
          <a:xfrm>
            <a:off x="1981200" y="971490"/>
            <a:ext cx="3116580" cy="396240"/>
          </a:xfrm>
          <a:prstGeom prst="rect">
            <a:avLst/>
          </a:prstGeom>
          <a:noFill/>
        </p:spPr>
        <p:txBody>
          <a:bodyPr wrap="none" rtlCol="0">
            <a:spAutoFit/>
          </a:bodyPr>
          <a:lstStyle/>
          <a:p>
            <a:r>
              <a:rPr lang="en-US" sz="2000" u="sng" dirty="0">
                <a:solidFill>
                  <a:schemeClr val="accent6">
                    <a:lumMod val="50000"/>
                  </a:schemeClr>
                </a:solidFill>
              </a:rPr>
              <a:t>Functions of Digital wallet</a:t>
            </a:r>
          </a:p>
        </p:txBody>
      </p:sp>
      <p:sp>
        <p:nvSpPr>
          <p:cNvPr id="1048635" name="TextBox 5"/>
          <p:cNvSpPr txBox="1"/>
          <p:nvPr/>
        </p:nvSpPr>
        <p:spPr>
          <a:xfrm>
            <a:off x="2057400" y="1495961"/>
            <a:ext cx="8077200" cy="1322070"/>
          </a:xfrm>
          <a:prstGeom prst="rect">
            <a:avLst/>
          </a:prstGeom>
          <a:noFill/>
        </p:spPr>
        <p:txBody>
          <a:bodyPr wrap="square" rtlCol="0">
            <a:spAutoFit/>
          </a:bodyPr>
          <a:lstStyle/>
          <a:p>
            <a:pPr>
              <a:buFont typeface="Arial" panose="020B0604020202020204" pitchFamily="34" charset="0"/>
              <a:buChar char="•"/>
            </a:pPr>
            <a:r>
              <a:rPr lang="en-US" sz="2000" dirty="0"/>
              <a:t> Managing of one’s payment and accounts.</a:t>
            </a:r>
          </a:p>
          <a:p>
            <a:pPr>
              <a:buFont typeface="Arial" panose="020B0604020202020204" pitchFamily="34" charset="0"/>
              <a:buChar char="•"/>
            </a:pPr>
            <a:r>
              <a:rPr lang="en-US" sz="2000" dirty="0"/>
              <a:t> Getting of offers from traders one knows and can depend upon.</a:t>
            </a:r>
          </a:p>
          <a:p>
            <a:pPr>
              <a:buFont typeface="Arial" panose="020B0604020202020204" pitchFamily="34" charset="0"/>
              <a:buChar char="•"/>
            </a:pPr>
            <a:r>
              <a:rPr lang="en-US" sz="2000" dirty="0"/>
              <a:t> Storage of digital receipts and warranty information.</a:t>
            </a:r>
          </a:p>
          <a:p>
            <a:pPr>
              <a:buFont typeface="Arial" panose="020B0604020202020204" pitchFamily="34" charset="0"/>
              <a:buChar char="•"/>
            </a:pPr>
            <a:r>
              <a:rPr lang="en-US" sz="2000" dirty="0"/>
              <a:t>  Getting of alerts about one’s account and one’s spending.</a:t>
            </a:r>
          </a:p>
        </p:txBody>
      </p:sp>
      <p:sp>
        <p:nvSpPr>
          <p:cNvPr id="1048636" name="TextBox 7"/>
          <p:cNvSpPr txBox="1"/>
          <p:nvPr/>
        </p:nvSpPr>
        <p:spPr>
          <a:xfrm>
            <a:off x="2057400" y="2952690"/>
            <a:ext cx="5389880" cy="396241"/>
          </a:xfrm>
          <a:prstGeom prst="rect">
            <a:avLst/>
          </a:prstGeom>
          <a:noFill/>
        </p:spPr>
        <p:txBody>
          <a:bodyPr wrap="none" rtlCol="0">
            <a:spAutoFit/>
          </a:bodyPr>
          <a:lstStyle/>
          <a:p>
            <a:r>
              <a:rPr lang="en-US" sz="2000" u="sng" dirty="0">
                <a:solidFill>
                  <a:schemeClr val="accent6">
                    <a:lumMod val="50000"/>
                  </a:schemeClr>
                </a:solidFill>
              </a:rPr>
              <a:t>Security issues associated with Digital wallets</a:t>
            </a:r>
          </a:p>
        </p:txBody>
      </p:sp>
      <p:sp>
        <p:nvSpPr>
          <p:cNvPr id="1048637" name="TextBox 8"/>
          <p:cNvSpPr txBox="1"/>
          <p:nvPr/>
        </p:nvSpPr>
        <p:spPr>
          <a:xfrm>
            <a:off x="2133600" y="3505200"/>
            <a:ext cx="8001000" cy="1630045"/>
          </a:xfrm>
          <a:prstGeom prst="rect">
            <a:avLst/>
          </a:prstGeom>
          <a:noFill/>
        </p:spPr>
        <p:txBody>
          <a:bodyPr wrap="square" rtlCol="0">
            <a:spAutoFit/>
          </a:bodyPr>
          <a:lstStyle/>
          <a:p>
            <a:pPr>
              <a:buFont typeface="Arial" panose="020B0604020202020204" pitchFamily="34" charset="0"/>
              <a:buChar char="•"/>
            </a:pPr>
            <a:r>
              <a:rPr lang="en-US" sz="2000" dirty="0"/>
              <a:t> Providing protection through password as well as providing physical protection to the devices which are to be used to access the payment options such as PC, mobile phones, laptops, tablets etc.</a:t>
            </a:r>
          </a:p>
          <a:p>
            <a:pPr>
              <a:buFont typeface="Arial" panose="020B0604020202020204" pitchFamily="34" charset="0"/>
              <a:buChar char="•"/>
            </a:pPr>
            <a:r>
              <a:rPr lang="en-US" sz="2000" dirty="0"/>
              <a:t> Only the owner can access sensitive information such as including User name, password, PINs and answers to security options.</a:t>
            </a:r>
          </a:p>
        </p:txBody>
      </p:sp>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Rectangle 12"/>
          <p:cNvSpPr/>
          <p:nvPr/>
        </p:nvSpPr>
        <p:spPr>
          <a:xfrm>
            <a:off x="1676400" y="381000"/>
            <a:ext cx="4716780" cy="447040"/>
          </a:xfrm>
          <a:prstGeom prst="rect">
            <a:avLst/>
          </a:prstGeom>
        </p:spPr>
        <p:txBody>
          <a:bodyPr wrap="none">
            <a:spAutoFit/>
          </a:bodyPr>
          <a:lstStyle/>
          <a:p>
            <a:r>
              <a:rPr lang="en-US" sz="2400" b="1" dirty="0"/>
              <a:t>4. </a:t>
            </a:r>
            <a:r>
              <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Stored value Card (Smart card)</a:t>
            </a:r>
          </a:p>
        </p:txBody>
      </p:sp>
      <p:sp>
        <p:nvSpPr>
          <p:cNvPr id="1048639" name="TextBox 7"/>
          <p:cNvSpPr txBox="1"/>
          <p:nvPr/>
        </p:nvSpPr>
        <p:spPr>
          <a:xfrm>
            <a:off x="1905000" y="838200"/>
            <a:ext cx="8305800" cy="3787140"/>
          </a:xfrm>
          <a:prstGeom prst="rect">
            <a:avLst/>
          </a:prstGeom>
          <a:noFill/>
        </p:spPr>
        <p:txBody>
          <a:bodyPr wrap="square" rtlCol="0">
            <a:spAutoFit/>
          </a:bodyPr>
          <a:lstStyle/>
          <a:p>
            <a:pPr algn="just"/>
            <a:r>
              <a:rPr lang="en-US" sz="2000" dirty="0"/>
              <a:t>      A </a:t>
            </a:r>
            <a:r>
              <a:rPr lang="en-US" sz="2000" b="1" dirty="0"/>
              <a:t>stored-value card</a:t>
            </a:r>
            <a:r>
              <a:rPr lang="en-US" sz="2000" dirty="0"/>
              <a:t> is a payments card with a monetary value stored on the card itself, not in an external account maintained by a financial institution. Stored-value cards differ from debit cards, where money is on deposit with the issuer,</a:t>
            </a:r>
            <a:r>
              <a:rPr lang="en-US" sz="2000" baseline="30000" dirty="0"/>
              <a:t> </a:t>
            </a:r>
            <a:r>
              <a:rPr lang="en-US" sz="2000" dirty="0"/>
              <a:t>and credit cards which are subject to credit limits set by the issuer. Another difference between stored-value cards and debit and credit cards is that debit and credit cards are usually issued in the name of individual account holders, while stored-value cards may be anonymous, as in the case of gift cards. Stored-value cards are prepaid money cards and may be disposed when the value is used, or the card value may be topped up, as in the case of telephone calling cards or when used as a fare cards.</a:t>
            </a:r>
          </a:p>
          <a:p>
            <a:pPr algn="just"/>
            <a:r>
              <a:rPr lang="en-US" sz="2000" dirty="0"/>
              <a:t>	Like Amazon gift card, Metro ticket cards, Big </a:t>
            </a:r>
            <a:r>
              <a:rPr lang="en-US" sz="2000" dirty="0" err="1"/>
              <a:t>bazar</a:t>
            </a:r>
            <a:r>
              <a:rPr lang="en-US" sz="2000" dirty="0"/>
              <a:t> cards.</a:t>
            </a:r>
          </a:p>
        </p:txBody>
      </p:sp>
      <p:sp>
        <p:nvSpPr>
          <p:cNvPr id="1048640" name="TextBox 8"/>
          <p:cNvSpPr txBox="1"/>
          <p:nvPr/>
        </p:nvSpPr>
        <p:spPr>
          <a:xfrm>
            <a:off x="1981200" y="4724400"/>
            <a:ext cx="7086600" cy="1014730"/>
          </a:xfrm>
          <a:prstGeom prst="rect">
            <a:avLst/>
          </a:prstGeom>
          <a:noFill/>
        </p:spPr>
        <p:txBody>
          <a:bodyPr wrap="square" rtlCol="0">
            <a:spAutoFit/>
          </a:bodyPr>
          <a:lstStyle/>
          <a:p>
            <a:r>
              <a:rPr lang="en-US" sz="2000" dirty="0"/>
              <a:t>These cards are two type-</a:t>
            </a:r>
          </a:p>
          <a:p>
            <a:pPr marL="457200" indent="-457200">
              <a:buAutoNum type="arabicPeriod"/>
            </a:pPr>
            <a:r>
              <a:rPr lang="en-US" sz="2000" dirty="0"/>
              <a:t>Closed loop Stored value Card .</a:t>
            </a:r>
          </a:p>
          <a:p>
            <a:pPr marL="457200" indent="-457200">
              <a:buAutoNum type="arabicPeriod"/>
            </a:pPr>
            <a:r>
              <a:rPr lang="en-US" sz="2000" dirty="0"/>
              <a:t>Open Loop Stored value Card .</a:t>
            </a:r>
          </a:p>
        </p:txBody>
      </p:sp>
      <p:pic>
        <p:nvPicPr>
          <p:cNvPr id="2097166" name="Picture 4" descr="C:\Users\pc\Desktop\hhhhhh.png"/>
          <p:cNvPicPr>
            <a:picLocks noChangeAspect="1" noChangeArrowheads="1"/>
          </p:cNvPicPr>
          <p:nvPr/>
        </p:nvPicPr>
        <p:blipFill>
          <a:blip r:embed="rId4"/>
          <a:srcRect/>
          <a:stretch>
            <a:fillRect/>
          </a:stretch>
        </p:blipFill>
        <p:spPr bwMode="auto">
          <a:xfrm>
            <a:off x="5867400" y="4267200"/>
            <a:ext cx="3711184" cy="2362200"/>
          </a:xfrm>
          <a:prstGeom prst="rect">
            <a:avLst/>
          </a:prstGeom>
          <a:noFill/>
        </p:spPr>
      </p:pic>
      <p:pic>
        <p:nvPicPr>
          <p:cNvPr id="2097173" name="media8.aac"/>
          <p:cNvPicPr/>
          <p:nvPr>
            <a:audioFile r:link="rId2"/>
            <p:extLst>
              <p:ext uri="{DAA4B4D4-6D71-4841-9C94-3DE7FCFB9230}">
                <p14:media xmlns:p14="http://schemas.microsoft.com/office/powerpoint/2010/main" r:embed="rId1"/>
              </p:ext>
            </p:extLst>
          </p:nvPr>
        </p:nvPicPr>
        <p:blipFill>
          <a:blip r:embed="rId5"/>
          <a:stretch>
            <a:fillRect/>
          </a:stretch>
        </p:blipFill>
        <p:spPr>
          <a:xfrm>
            <a:off x="5736000" y="3069000"/>
            <a:ext cx="720000" cy="720000"/>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55572" fill="hold"/>
                                        <p:tgtEl>
                                          <p:spTgt spid="209717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09717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Rectangle 12"/>
          <p:cNvSpPr/>
          <p:nvPr/>
        </p:nvSpPr>
        <p:spPr>
          <a:xfrm>
            <a:off x="1676400" y="381000"/>
            <a:ext cx="1814195" cy="460375"/>
          </a:xfrm>
          <a:prstGeom prst="rect">
            <a:avLst/>
          </a:prstGeom>
        </p:spPr>
        <p:txBody>
          <a:bodyPr wrap="none">
            <a:spAutoFit/>
          </a:bodyPr>
          <a:lstStyle/>
          <a:p>
            <a:r>
              <a:rPr lang="en-US" sz="2400" b="1" dirty="0"/>
              <a:t>5. </a:t>
            </a:r>
            <a:r>
              <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 - Money</a:t>
            </a:r>
          </a:p>
        </p:txBody>
      </p:sp>
      <p:sp>
        <p:nvSpPr>
          <p:cNvPr id="1048642" name="TextBox 5"/>
          <p:cNvSpPr txBox="1"/>
          <p:nvPr/>
        </p:nvSpPr>
        <p:spPr>
          <a:xfrm>
            <a:off x="1905000" y="914400"/>
            <a:ext cx="8382000" cy="1630045"/>
          </a:xfrm>
          <a:prstGeom prst="rect">
            <a:avLst/>
          </a:prstGeom>
          <a:noFill/>
        </p:spPr>
        <p:txBody>
          <a:bodyPr wrap="square" rtlCol="0">
            <a:spAutoFit/>
          </a:bodyPr>
          <a:lstStyle/>
          <a:p>
            <a:r>
              <a:rPr lang="en-US" sz="2000" dirty="0"/>
              <a:t>      Electronic money is money which exists in banking computer systems and is available for transactions through electronic systems. Its value is backed by fiat currency and it can be exchanged into physical form however its uses are often more convenient electronically.</a:t>
            </a:r>
            <a:br>
              <a:rPr lang="en-US" sz="2000" dirty="0"/>
            </a:br>
            <a:endParaRPr lang="en-US" sz="2000" dirty="0"/>
          </a:p>
        </p:txBody>
      </p:sp>
      <p:sp>
        <p:nvSpPr>
          <p:cNvPr id="1048643" name="TextBox 6"/>
          <p:cNvSpPr txBox="1"/>
          <p:nvPr/>
        </p:nvSpPr>
        <p:spPr>
          <a:xfrm>
            <a:off x="1905000" y="2895600"/>
            <a:ext cx="8229600" cy="3749040"/>
          </a:xfrm>
          <a:prstGeom prst="rect">
            <a:avLst/>
          </a:prstGeom>
          <a:noFill/>
        </p:spPr>
        <p:txBody>
          <a:bodyPr wrap="square" rtlCol="0">
            <a:spAutoFit/>
          </a:bodyPr>
          <a:lstStyle/>
          <a:p>
            <a:pPr algn="just"/>
            <a:r>
              <a:rPr lang="en-US" sz="2000" dirty="0"/>
              <a:t>       At the end of May 2017, </a:t>
            </a:r>
            <a:r>
              <a:rPr lang="en-US" sz="2000" dirty="0" err="1"/>
              <a:t>Paytm</a:t>
            </a:r>
            <a:r>
              <a:rPr lang="en-US" sz="2000" dirty="0"/>
              <a:t> – India’s largest mobile money company – launched </a:t>
            </a:r>
            <a:r>
              <a:rPr lang="en-US" sz="2000" dirty="0" err="1"/>
              <a:t>Paytm</a:t>
            </a:r>
            <a:r>
              <a:rPr lang="en-US" sz="2000" dirty="0"/>
              <a:t> Payments Bank, having received the last clearance from the Reserve Bank of India (RBI). “We wish to acquire 500 million new customers and launch a slew of financial services products such as deposits, wealth management, insurance, financial lending and many more,”</a:t>
            </a:r>
          </a:p>
          <a:p>
            <a:pPr algn="just"/>
            <a:r>
              <a:rPr lang="en-US" sz="2000" dirty="0"/>
              <a:t>     E- money is therefore not a result of </a:t>
            </a:r>
            <a:r>
              <a:rPr lang="en-US" sz="2000" dirty="0">
                <a:hlinkClick r:id="rId2"/>
              </a:rPr>
              <a:t>demonetization</a:t>
            </a:r>
            <a:r>
              <a:rPr lang="en-US" sz="2000" dirty="0"/>
              <a:t>, but it has taken off following the controversial move by the Indian government to remove Rs500 and Rs1,000 notes from circulation. Prevention of corruption and the spread of black money, choking terror funding, and the creation of a cashless society were the main objectives of the demonetization measure.  </a:t>
            </a:r>
          </a:p>
        </p:txBody>
      </p:sp>
      <p:sp>
        <p:nvSpPr>
          <p:cNvPr id="1048644" name="TextBox 9"/>
          <p:cNvSpPr txBox="1"/>
          <p:nvPr/>
        </p:nvSpPr>
        <p:spPr>
          <a:xfrm>
            <a:off x="1981200" y="2438400"/>
            <a:ext cx="4800600" cy="398780"/>
          </a:xfrm>
          <a:prstGeom prst="rect">
            <a:avLst/>
          </a:prstGeom>
          <a:noFill/>
        </p:spPr>
        <p:txBody>
          <a:bodyPr wrap="square" rtlCol="0">
            <a:spAutoFit/>
          </a:bodyPr>
          <a:lstStyle/>
          <a:p>
            <a:r>
              <a:rPr lang="en-US" sz="2000" u="sng" dirty="0">
                <a:solidFill>
                  <a:schemeClr val="accent6">
                    <a:lumMod val="50000"/>
                  </a:schemeClr>
                </a:solidFill>
              </a:rPr>
              <a:t>E – Money in India</a:t>
            </a:r>
          </a:p>
        </p:txBody>
      </p:sp>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4"/>
          <p:cNvSpPr>
            <a:spLocks noGrp="1"/>
          </p:cNvSpPr>
          <p:nvPr>
            <p:ph type="title"/>
          </p:nvPr>
        </p:nvSpPr>
        <p:spPr/>
        <p:txBody>
          <a:bodyPr/>
          <a:lstStyle/>
          <a:p>
            <a:endParaRPr lang="en-US"/>
          </a:p>
        </p:txBody>
      </p:sp>
      <p:pic>
        <p:nvPicPr>
          <p:cNvPr id="2097167" name="Content Placeholder 3" descr="New Picture (12)"/>
          <p:cNvPicPr>
            <a:picLocks noGrp="1" noChangeAspect="1"/>
          </p:cNvPicPr>
          <p:nvPr>
            <p:ph idx="1"/>
          </p:nvPr>
        </p:nvPicPr>
        <p:blipFill>
          <a:blip r:embed="rId2"/>
          <a:stretch>
            <a:fillRect/>
          </a:stretch>
        </p:blipFill>
        <p:spPr>
          <a:xfrm>
            <a:off x="965200" y="654685"/>
            <a:ext cx="10230485" cy="5522595"/>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4"/>
          <p:cNvSpPr>
            <a:spLocks noGrp="1"/>
          </p:cNvSpPr>
          <p:nvPr>
            <p:ph type="title"/>
          </p:nvPr>
        </p:nvSpPr>
        <p:spPr/>
        <p:txBody>
          <a:bodyPr/>
          <a:lstStyle/>
          <a:p>
            <a:endParaRPr lang="en-US"/>
          </a:p>
        </p:txBody>
      </p:sp>
      <p:pic>
        <p:nvPicPr>
          <p:cNvPr id="2097168" name="Content Placeholder 3" descr="New Picture (13)"/>
          <p:cNvPicPr>
            <a:picLocks noGrp="1" noChangeAspect="1"/>
          </p:cNvPicPr>
          <p:nvPr>
            <p:ph idx="1"/>
          </p:nvPr>
        </p:nvPicPr>
        <p:blipFill>
          <a:blip r:embed="rId2"/>
          <a:stretch>
            <a:fillRect/>
          </a:stretch>
        </p:blipFill>
        <p:spPr>
          <a:xfrm>
            <a:off x="838200" y="365760"/>
            <a:ext cx="10226040" cy="5811520"/>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ctrTitle"/>
          </p:nvPr>
        </p:nvSpPr>
        <p:spPr/>
        <p:txBody>
          <a:bodyPr/>
          <a:lstStyle/>
          <a:p>
            <a:r>
              <a:rPr lang="en-US" sz="4800" b="1" dirty="0"/>
              <a:t>ELECTRONIC PAYMENT SYSTEM</a:t>
            </a:r>
            <a:br>
              <a:rPr lang="en-US" sz="4800" b="1" dirty="0"/>
            </a:br>
            <a:r>
              <a:rPr lang="en-US" sz="4800" b="1" dirty="0"/>
              <a:t/>
            </a:r>
            <a:br>
              <a:rPr lang="en-US" sz="4800" b="1" dirty="0"/>
            </a:br>
            <a:endParaRPr lang="en-US" sz="4800" b="1" dirty="0"/>
          </a:p>
        </p:txBody>
      </p:sp>
      <p:sp>
        <p:nvSpPr>
          <p:cNvPr id="1048619" name="Subtitle 2"/>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pic>
        <p:nvPicPr>
          <p:cNvPr id="2097164" name="Picture 3" descr="New Picture (4)"/>
          <p:cNvPicPr>
            <a:picLocks noChangeAspect="1"/>
          </p:cNvPicPr>
          <p:nvPr/>
        </p:nvPicPr>
        <p:blipFill>
          <a:blip r:embed="rId2"/>
          <a:stretch>
            <a:fillRect/>
          </a:stretch>
        </p:blipFill>
        <p:spPr>
          <a:xfrm>
            <a:off x="3121660" y="2801620"/>
            <a:ext cx="5635625" cy="32277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p:txBody>
          <a:bodyPr>
            <a:normAutofit/>
          </a:bodyPr>
          <a:lstStyle/>
          <a:p>
            <a:r>
              <a:rPr lang="en-US"/>
              <a:t/>
            </a:r>
            <a:br>
              <a:rPr lang="en-US"/>
            </a:br>
            <a:endParaRPr lang="en-US"/>
          </a:p>
        </p:txBody>
      </p:sp>
      <p:sp>
        <p:nvSpPr>
          <p:cNvPr id="1048648" name="Content Placeholder 2"/>
          <p:cNvSpPr>
            <a:spLocks noGrp="1"/>
          </p:cNvSpPr>
          <p:nvPr>
            <p:ph idx="1"/>
          </p:nvPr>
        </p:nvSpPr>
        <p:spPr/>
        <p:txBody>
          <a:bodyPr/>
          <a:lstStyle/>
          <a:p>
            <a:pPr marL="3657600" lvl="8" indent="0">
              <a:buNone/>
            </a:pPr>
            <a:endParaRPr lang="en-US" sz="6600"/>
          </a:p>
          <a:p>
            <a:pPr marL="3657600" lvl="8" indent="0">
              <a:buNone/>
            </a:pPr>
            <a:r>
              <a:rPr lang="en-US" sz="6600"/>
              <a:t>THANK YOU</a:t>
            </a:r>
          </a:p>
        </p:txBody>
      </p:sp>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p:txBody>
          <a:bodyPr>
            <a:normAutofit fontScale="90000"/>
          </a:bodyPr>
          <a:lstStyle/>
          <a:p>
            <a:r>
              <a:rPr lang="en-US" altLang="en-GB"/>
              <a:t>				</a:t>
            </a:r>
            <a:br>
              <a:rPr lang="en-US" altLang="en-GB"/>
            </a:br>
            <a:r>
              <a:rPr lang="en-US" altLang="en-GB"/>
              <a:t>				</a:t>
            </a:r>
            <a:r>
              <a:rPr lang="en-GB" altLang="x-none" b="1" u="sng"/>
              <a:t>Commerce</a:t>
            </a:r>
            <a:br>
              <a:rPr lang="en-GB" altLang="x-none" b="1" u="sng"/>
            </a:br>
            <a:r>
              <a:rPr lang="en-GB" altLang="x-none"/>
              <a:t/>
            </a:r>
            <a:br>
              <a:rPr lang="en-GB" altLang="x-none"/>
            </a:br>
            <a:endParaRPr lang="en-GB" altLang="x-none"/>
          </a:p>
        </p:txBody>
      </p:sp>
      <p:sp>
        <p:nvSpPr>
          <p:cNvPr id="1048621" name="Content Placeholder 2"/>
          <p:cNvSpPr>
            <a:spLocks noGrp="1"/>
          </p:cNvSpPr>
          <p:nvPr>
            <p:ph idx="1"/>
          </p:nvPr>
        </p:nvSpPr>
        <p:spPr/>
        <p:txBody>
          <a:bodyPr>
            <a:normAutofit fontScale="97500"/>
          </a:bodyPr>
          <a:lstStyle/>
          <a:p>
            <a:r>
              <a:rPr lang="en-GB" altLang="x-none"/>
              <a:t>Commerce: Exchange of Goods / Services</a:t>
            </a:r>
          </a:p>
          <a:p>
            <a:r>
              <a:rPr lang="en-GB" altLang="x-none"/>
              <a:t>Contracting parties: Buyer and Seller</a:t>
            </a:r>
          </a:p>
          <a:p>
            <a:r>
              <a:rPr lang="en-GB" altLang="x-none"/>
              <a:t>Fundamental principles: Trust and Security</a:t>
            </a:r>
          </a:p>
          <a:p>
            <a:r>
              <a:rPr lang="en-GB" altLang="x-none"/>
              <a:t>Intermediaries:</a:t>
            </a:r>
          </a:p>
          <a:p>
            <a:pPr lvl="2"/>
            <a:r>
              <a:rPr lang="en-GB" altLang="x-none"/>
              <a:t>Direct (Distributors, Retailers)</a:t>
            </a:r>
          </a:p>
          <a:p>
            <a:pPr lvl="2"/>
            <a:r>
              <a:rPr lang="en-GB" altLang="x-none"/>
              <a:t>Indirect (Banks, Regulators)</a:t>
            </a:r>
          </a:p>
          <a:p>
            <a:r>
              <a:rPr lang="en-GB" altLang="x-none"/>
              <a:t>Money is a medium to facilitate transactions</a:t>
            </a:r>
          </a:p>
          <a:p>
            <a:r>
              <a:rPr lang="en-GB" altLang="x-none"/>
              <a:t>Attributes of money:</a:t>
            </a:r>
          </a:p>
          <a:p>
            <a:pPr lvl="1"/>
            <a:r>
              <a:rPr lang="en-GB" altLang="x-none"/>
              <a:t>Acceptability, Portability, Divisibility</a:t>
            </a:r>
          </a:p>
          <a:p>
            <a:pPr lvl="1"/>
            <a:r>
              <a:rPr lang="en-GB" altLang="x-none"/>
              <a:t>Security, Anonymity</a:t>
            </a:r>
          </a:p>
          <a:p>
            <a:pPr lvl="1"/>
            <a:r>
              <a:rPr lang="en-GB" altLang="x-none"/>
              <a:t>Durability, Interoperability</a:t>
            </a:r>
          </a:p>
          <a:p>
            <a:endParaRPr lang="en-GB" altLang="x-none"/>
          </a:p>
        </p:txBody>
      </p:sp>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pic>
        <p:nvPicPr>
          <p:cNvPr id="2097174" name="media1.aac"/>
          <p:cNvPicPr/>
          <p:nvPr>
            <a:audioFile r:link="rId2"/>
            <p:extLst>
              <p:ext uri="{DAA4B4D4-6D71-4841-9C94-3DE7FCFB9230}">
                <p14:media xmlns:p14="http://schemas.microsoft.com/office/powerpoint/2010/main" r:embed="rId1"/>
              </p:ext>
            </p:extLst>
          </p:nvPr>
        </p:nvPicPr>
        <p:blipFill>
          <a:blip r:embed="rId4"/>
          <a:stretch>
            <a:fillRect/>
          </a:stretch>
        </p:blipFill>
        <p:spPr>
          <a:xfrm>
            <a:off x="5736000" y="3069000"/>
            <a:ext cx="720000" cy="72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39359" fill="hold"/>
                                        <p:tgtEl>
                                          <p:spTgt spid="209717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09717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normAutofit fontScale="90000"/>
          </a:bodyPr>
          <a:lstStyle/>
          <a:p>
            <a:r>
              <a:rPr lang="en-US" altLang="en-GB"/>
              <a:t>				</a:t>
            </a:r>
            <a:r>
              <a:rPr lang="en-GB" altLang="x-none" b="1" u="sng"/>
              <a:t>E-Commerce</a:t>
            </a:r>
            <a:r>
              <a:rPr lang="en-GB" altLang="x-none" u="sng"/>
              <a:t/>
            </a:r>
            <a:br>
              <a:rPr lang="en-GB" altLang="x-none" u="sng"/>
            </a:br>
            <a:endParaRPr lang="en-GB" altLang="x-none" u="sng"/>
          </a:p>
        </p:txBody>
      </p:sp>
      <p:sp>
        <p:nvSpPr>
          <p:cNvPr id="1048623" name="Content Placeholder 2"/>
          <p:cNvSpPr>
            <a:spLocks noGrp="1"/>
          </p:cNvSpPr>
          <p:nvPr>
            <p:ph idx="1"/>
          </p:nvPr>
        </p:nvSpPr>
        <p:spPr/>
        <p:txBody>
          <a:bodyPr>
            <a:normAutofit fontScale="95833"/>
          </a:bodyPr>
          <a:lstStyle/>
          <a:p>
            <a:r>
              <a:rPr lang="en-GB" altLang="x-none"/>
              <a:t>Automation of commercial transactions using computer and communication technologies </a:t>
            </a:r>
          </a:p>
          <a:p>
            <a:r>
              <a:rPr lang="en-GB" altLang="x-none"/>
              <a:t>Facilitated by Internet and WWW </a:t>
            </a:r>
          </a:p>
          <a:p>
            <a:r>
              <a:rPr lang="en-GB" altLang="x-none"/>
              <a:t>Business-to-Business: EDI</a:t>
            </a:r>
          </a:p>
          <a:p>
            <a:r>
              <a:rPr lang="en-GB" altLang="x-none"/>
              <a:t>Business-to-Consumer: WWW retailing</a:t>
            </a:r>
          </a:p>
          <a:p>
            <a:r>
              <a:rPr lang="en-GB" altLang="x-none"/>
              <a:t>Some features:</a:t>
            </a:r>
          </a:p>
          <a:p>
            <a:pPr lvl="1"/>
            <a:r>
              <a:rPr lang="en-GB" altLang="x-none"/>
              <a:t>Easy, global access, 24 hour availability</a:t>
            </a:r>
          </a:p>
          <a:p>
            <a:pPr lvl="1"/>
            <a:r>
              <a:rPr lang="en-GB" altLang="x-none"/>
              <a:t>Customized products and services</a:t>
            </a:r>
          </a:p>
          <a:p>
            <a:pPr lvl="1"/>
            <a:r>
              <a:rPr lang="en-GB" altLang="x-none"/>
              <a:t>Back Office integration</a:t>
            </a:r>
          </a:p>
          <a:p>
            <a:pPr lvl="1"/>
            <a:r>
              <a:rPr lang="en-GB" altLang="x-none"/>
              <a:t>Additional revenue stream</a:t>
            </a:r>
          </a:p>
          <a:p>
            <a:endParaRPr lang="en-GB" altLang="x-none"/>
          </a:p>
        </p:txBody>
      </p:sp>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pic>
        <p:nvPicPr>
          <p:cNvPr id="2097175" name="media2.aac"/>
          <p:cNvPicPr/>
          <p:nvPr>
            <a:audioFile r:link="rId2"/>
            <p:extLst>
              <p:ext uri="{DAA4B4D4-6D71-4841-9C94-3DE7FCFB9230}">
                <p14:media xmlns:p14="http://schemas.microsoft.com/office/powerpoint/2010/main" r:embed="rId1"/>
              </p:ext>
            </p:extLst>
          </p:nvPr>
        </p:nvPicPr>
        <p:blipFill>
          <a:blip r:embed="rId4"/>
          <a:stretch>
            <a:fillRect/>
          </a:stretch>
        </p:blipFill>
        <p:spPr>
          <a:xfrm>
            <a:off x="5736000" y="3069000"/>
            <a:ext cx="720000" cy="72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34239" fill="hold"/>
                                        <p:tgtEl>
                                          <p:spTgt spid="2097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09717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4"/>
          <p:cNvSpPr>
            <a:spLocks noGrp="1"/>
          </p:cNvSpPr>
          <p:nvPr>
            <p:ph type="title"/>
          </p:nvPr>
        </p:nvSpPr>
        <p:spPr/>
        <p:txBody>
          <a:bodyPr/>
          <a:lstStyle/>
          <a:p>
            <a:endParaRPr lang="en-US"/>
          </a:p>
        </p:txBody>
      </p:sp>
      <p:pic>
        <p:nvPicPr>
          <p:cNvPr id="2097165" name="Content Placeholder 3" descr="New Picture (5)"/>
          <p:cNvPicPr>
            <a:picLocks noGrp="1" noChangeAspect="1"/>
          </p:cNvPicPr>
          <p:nvPr>
            <p:ph idx="1"/>
          </p:nvPr>
        </p:nvPicPr>
        <p:blipFill>
          <a:blip r:embed="rId4"/>
          <a:stretch>
            <a:fillRect/>
          </a:stretch>
        </p:blipFill>
        <p:spPr>
          <a:xfrm>
            <a:off x="624840" y="365760"/>
            <a:ext cx="10872470" cy="6395720"/>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pic>
        <p:nvPicPr>
          <p:cNvPr id="2097176" name="media3.aac"/>
          <p:cNvPicPr/>
          <p:nvPr>
            <a:audioFile r:link="rId2"/>
            <p:extLst>
              <p:ext uri="{DAA4B4D4-6D71-4841-9C94-3DE7FCFB9230}">
                <p14:media xmlns:p14="http://schemas.microsoft.com/office/powerpoint/2010/main" r:embed="rId1"/>
              </p:ext>
            </p:extLst>
          </p:nvPr>
        </p:nvPicPr>
        <p:blipFill>
          <a:blip r:embed="rId5"/>
          <a:stretch>
            <a:fillRect/>
          </a:stretch>
        </p:blipFill>
        <p:spPr>
          <a:xfrm>
            <a:off x="5736000" y="3069000"/>
            <a:ext cx="720000" cy="72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31978" fill="hold"/>
                                        <p:tgtEl>
                                          <p:spTgt spid="20971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09717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p:txBody>
          <a:bodyPr>
            <a:normAutofit fontScale="90000"/>
          </a:bodyPr>
          <a:lstStyle/>
          <a:p>
            <a:r>
              <a:rPr lang="en-US" altLang="en-GB"/>
              <a:t>			</a:t>
            </a:r>
            <a:r>
              <a:rPr lang="en-GB" altLang="x-none"/>
              <a:t>Payment system types</a:t>
            </a:r>
            <a:br>
              <a:rPr lang="en-GB" altLang="x-none"/>
            </a:br>
            <a:endParaRPr lang="en-GB" altLang="x-none"/>
          </a:p>
        </p:txBody>
      </p:sp>
      <p:sp>
        <p:nvSpPr>
          <p:cNvPr id="1048626" name="Content Placeholder 2"/>
          <p:cNvSpPr>
            <a:spLocks noGrp="1"/>
          </p:cNvSpPr>
          <p:nvPr>
            <p:ph idx="1"/>
          </p:nvPr>
        </p:nvSpPr>
        <p:spPr/>
        <p:txBody>
          <a:bodyPr/>
          <a:lstStyle/>
          <a:p>
            <a:r>
              <a:rPr lang="en-GB" altLang="x-none"/>
              <a:t>Credit card-based methods</a:t>
            </a:r>
          </a:p>
          <a:p>
            <a:pPr lvl="1"/>
            <a:r>
              <a:rPr lang="en-GB" altLang="x-none"/>
              <a:t>Credit card over SSL      - First Virtual       -SET</a:t>
            </a:r>
          </a:p>
          <a:p>
            <a:r>
              <a:rPr lang="en-GB" altLang="x-none"/>
              <a:t>Electronic Cheques</a:t>
            </a:r>
          </a:p>
          <a:p>
            <a:pPr lvl="1"/>
            <a:r>
              <a:rPr lang="en-GB" altLang="x-none"/>
              <a:t>- NetCheque     </a:t>
            </a:r>
          </a:p>
          <a:p>
            <a:r>
              <a:rPr lang="en-GB" altLang="x-none"/>
              <a:t>Anonymous payments</a:t>
            </a:r>
          </a:p>
          <a:p>
            <a:pPr lvl="1"/>
            <a:r>
              <a:rPr lang="en-GB" altLang="x-none"/>
              <a:t>- Digicash      - CAFE</a:t>
            </a:r>
          </a:p>
          <a:p>
            <a:r>
              <a:rPr lang="en-GB" altLang="x-none"/>
              <a:t>Micropayments</a:t>
            </a:r>
          </a:p>
          <a:p>
            <a:r>
              <a:rPr lang="en-GB" altLang="x-none"/>
              <a:t>SmartCards</a:t>
            </a:r>
          </a:p>
          <a:p>
            <a:endParaRPr lang="en-GB" altLang="x-none"/>
          </a:p>
        </p:txBody>
      </p:sp>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Oval 1"/>
          <p:cNvSpPr/>
          <p:nvPr/>
        </p:nvSpPr>
        <p:spPr>
          <a:xfrm>
            <a:off x="4343400" y="2133600"/>
            <a:ext cx="3352800" cy="1752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400" dirty="0">
                <a:ln w="18415" cmpd="sng">
                  <a:solidFill>
                    <a:srgbClr val="FFFFFF"/>
                  </a:solidFill>
                  <a:prstDash val="solid"/>
                </a:ln>
                <a:solidFill>
                  <a:srgbClr val="FFFFFF"/>
                </a:solidFill>
                <a:effectLst>
                  <a:outerShdw blurRad="63500" dir="3600000" algn="tl" rotWithShape="0">
                    <a:srgbClr val="000000">
                      <a:alpha val="70000"/>
                    </a:srgbClr>
                  </a:outerShdw>
                </a:effectLst>
              </a:rPr>
              <a:t>Methods Of E-Payment</a:t>
            </a:r>
          </a:p>
        </p:txBody>
      </p:sp>
      <p:cxnSp>
        <p:nvCxnSpPr>
          <p:cNvPr id="3145728" name="Straight Arrow Connector 3"/>
          <p:cNvCxnSpPr/>
          <p:nvPr/>
        </p:nvCxnSpPr>
        <p:spPr>
          <a:xfrm flipV="1">
            <a:off x="7357592" y="1981200"/>
            <a:ext cx="719610" cy="533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45729" name="Straight Arrow Connector 4"/>
          <p:cNvCxnSpPr/>
          <p:nvPr/>
        </p:nvCxnSpPr>
        <p:spPr>
          <a:xfrm>
            <a:off x="7315200" y="3505200"/>
            <a:ext cx="9144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45730" name="Straight Arrow Connector 8"/>
          <p:cNvCxnSpPr/>
          <p:nvPr/>
        </p:nvCxnSpPr>
        <p:spPr>
          <a:xfrm rot="10800000" flipV="1">
            <a:off x="3657601" y="3505200"/>
            <a:ext cx="9906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45731" name="Straight Arrow Connector 10"/>
          <p:cNvCxnSpPr/>
          <p:nvPr/>
        </p:nvCxnSpPr>
        <p:spPr>
          <a:xfrm rot="16200000" flipH="1">
            <a:off x="5562600" y="4267200"/>
            <a:ext cx="762002"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45732" name="Straight Arrow Connector 13"/>
          <p:cNvCxnSpPr/>
          <p:nvPr/>
        </p:nvCxnSpPr>
        <p:spPr>
          <a:xfrm rot="10800000">
            <a:off x="3886200" y="2057400"/>
            <a:ext cx="7620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48628" name="Rounded Rectangle 18"/>
          <p:cNvSpPr/>
          <p:nvPr/>
        </p:nvSpPr>
        <p:spPr>
          <a:xfrm>
            <a:off x="8153400" y="9906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Payment Card [Credit and Debit Card]</a:t>
            </a:r>
          </a:p>
        </p:txBody>
      </p:sp>
      <p:sp>
        <p:nvSpPr>
          <p:cNvPr id="1048629" name="Rounded Rectangle 19"/>
          <p:cNvSpPr/>
          <p:nvPr/>
        </p:nvSpPr>
        <p:spPr>
          <a:xfrm>
            <a:off x="8458200" y="38862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Electronic or Digital Cash</a:t>
            </a:r>
          </a:p>
        </p:txBody>
      </p:sp>
      <p:sp>
        <p:nvSpPr>
          <p:cNvPr id="1048630" name="Rounded Rectangle 20"/>
          <p:cNvSpPr/>
          <p:nvPr/>
        </p:nvSpPr>
        <p:spPr>
          <a:xfrm>
            <a:off x="5181600" y="48006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Electronic or Digital Wallet</a:t>
            </a:r>
          </a:p>
        </p:txBody>
      </p:sp>
      <p:sp>
        <p:nvSpPr>
          <p:cNvPr id="1048631" name="Rounded Rectangle 21"/>
          <p:cNvSpPr/>
          <p:nvPr/>
        </p:nvSpPr>
        <p:spPr>
          <a:xfrm>
            <a:off x="2057400" y="40386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Store value card [Smart card]</a:t>
            </a:r>
          </a:p>
        </p:txBody>
      </p:sp>
      <p:sp>
        <p:nvSpPr>
          <p:cNvPr id="1048632" name="Rounded Rectangle 22"/>
          <p:cNvSpPr/>
          <p:nvPr/>
        </p:nvSpPr>
        <p:spPr>
          <a:xfrm>
            <a:off x="2286000" y="10668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Store value card [Smart card]</a:t>
            </a:r>
          </a:p>
        </p:txBody>
      </p:sp>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4"/>
          <p:cNvSpPr>
            <a:spLocks noGrp="1"/>
          </p:cNvSpPr>
          <p:nvPr>
            <p:ph type="title"/>
          </p:nvPr>
        </p:nvSpPr>
        <p:spPr/>
        <p:txBody>
          <a:bodyPr/>
          <a:lstStyle/>
          <a:p>
            <a:endParaRPr lang="en-US"/>
          </a:p>
        </p:txBody>
      </p:sp>
      <p:pic>
        <p:nvPicPr>
          <p:cNvPr id="2097162" name="Content Placeholder 3" descr="New Picture (14)"/>
          <p:cNvPicPr>
            <a:picLocks noGrp="1" noChangeAspect="1"/>
          </p:cNvPicPr>
          <p:nvPr>
            <p:ph idx="1"/>
          </p:nvPr>
        </p:nvPicPr>
        <p:blipFill>
          <a:blip r:embed="rId2"/>
          <a:stretch>
            <a:fillRect/>
          </a:stretch>
        </p:blipFill>
        <p:spPr>
          <a:xfrm>
            <a:off x="1554480" y="624205"/>
            <a:ext cx="9152255" cy="5553075"/>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4"/>
          <p:cNvSpPr>
            <a:spLocks noGrp="1"/>
          </p:cNvSpPr>
          <p:nvPr>
            <p:ph type="title"/>
          </p:nvPr>
        </p:nvSpPr>
        <p:spPr/>
        <p:txBody>
          <a:bodyPr/>
          <a:lstStyle/>
          <a:p>
            <a:endParaRPr lang="en-US"/>
          </a:p>
        </p:txBody>
      </p:sp>
      <p:pic>
        <p:nvPicPr>
          <p:cNvPr id="2097160" name="Content Placeholder 3" descr="New Picture (15)"/>
          <p:cNvPicPr>
            <a:picLocks noGrp="1" noChangeAspect="1"/>
          </p:cNvPicPr>
          <p:nvPr>
            <p:ph idx="1"/>
          </p:nvPr>
        </p:nvPicPr>
        <p:blipFill>
          <a:blip r:embed="rId2"/>
          <a:stretch>
            <a:fillRect/>
          </a:stretch>
        </p:blipFill>
        <p:spPr>
          <a:xfrm>
            <a:off x="1299845" y="1010920"/>
            <a:ext cx="9000490" cy="5166360"/>
          </a:xfrm>
          <a:prstGeom prst="rect">
            <a:avLst/>
          </a:prstGeom>
        </p:spPr>
      </p:pic>
      <p:sp>
        <p:nvSpPr>
          <p:cNvPr id="2" name="Footer Placeholder 1"/>
          <p:cNvSpPr>
            <a:spLocks noGrp="1"/>
          </p:cNvSpPr>
          <p:nvPr>
            <p:ph type="ftr" sz="quarter" idx="11"/>
          </p:nvPr>
        </p:nvSpPr>
        <p:spPr/>
        <p:txBody>
          <a:bodyPr/>
          <a:lstStyle/>
          <a:p>
            <a:r>
              <a:rPr lang="en-US" smtClean="0"/>
              <a:t>Department of Commerce with Computer Application,URCW</a:t>
            </a: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TotalTime>
  <Words>948</Words>
  <Application>Microsoft Office PowerPoint</Application>
  <PresentationFormat>Custom</PresentationFormat>
  <Paragraphs>113</Paragraphs>
  <Slides>20</Slides>
  <Notes>0</Notes>
  <HiddenSlides>0</HiddenSlides>
  <MMClips>8</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Angles</vt:lpstr>
      <vt:lpstr>PowerPoint Presentation</vt:lpstr>
      <vt:lpstr>ELECTRONIC PAYMENT SYSTEM  </vt:lpstr>
      <vt:lpstr>         Commerce  </vt:lpstr>
      <vt:lpstr>    E-Commerce </vt:lpstr>
      <vt:lpstr>PowerPoint Presentation</vt:lpstr>
      <vt:lpstr>   Payment system types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PAYMENT SYSTEM</dc:title>
  <dc:creator>M2010J19SI</dc:creator>
  <cp:lastModifiedBy>ASUS</cp:lastModifiedBy>
  <cp:revision>2</cp:revision>
  <dcterms:created xsi:type="dcterms:W3CDTF">2021-12-23T00:28:32Z</dcterms:created>
  <dcterms:modified xsi:type="dcterms:W3CDTF">2022-05-05T09:56:00Z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264D759AB9CA4618B8D91EE9A87B5BE4</vt:lpwstr>
  </property>
  <property fmtid="{D5CDD505-2E9C-101B-9397-08002B2CF9AE}" pid="3" name="KSOProductBuildVer">
    <vt:lpwstr>1033-11.2.0.10382</vt:lpwstr>
  </property>
</Properties>
</file>